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2"/>
  </p:notesMasterIdLst>
  <p:sldIdLst>
    <p:sldId id="256" r:id="rId5"/>
    <p:sldId id="331" r:id="rId6"/>
    <p:sldId id="389" r:id="rId7"/>
    <p:sldId id="333" r:id="rId8"/>
    <p:sldId id="335" r:id="rId9"/>
    <p:sldId id="334" r:id="rId10"/>
    <p:sldId id="325" r:id="rId11"/>
    <p:sldId id="367" r:id="rId12"/>
    <p:sldId id="745" r:id="rId13"/>
    <p:sldId id="379" r:id="rId14"/>
    <p:sldId id="362" r:id="rId15"/>
    <p:sldId id="364" r:id="rId16"/>
    <p:sldId id="361" r:id="rId17"/>
    <p:sldId id="336" r:id="rId18"/>
    <p:sldId id="746" r:id="rId19"/>
    <p:sldId id="381" r:id="rId20"/>
    <p:sldId id="372" r:id="rId21"/>
    <p:sldId id="374" r:id="rId22"/>
    <p:sldId id="370" r:id="rId23"/>
    <p:sldId id="375" r:id="rId24"/>
    <p:sldId id="732" r:id="rId25"/>
    <p:sldId id="327" r:id="rId26"/>
    <p:sldId id="747" r:id="rId27"/>
    <p:sldId id="390" r:id="rId28"/>
    <p:sldId id="328" r:id="rId29"/>
    <p:sldId id="397" r:id="rId30"/>
    <p:sldId id="398" r:id="rId31"/>
    <p:sldId id="748" r:id="rId32"/>
    <p:sldId id="399" r:id="rId33"/>
    <p:sldId id="329" r:id="rId34"/>
    <p:sldId id="740" r:id="rId35"/>
    <p:sldId id="391" r:id="rId36"/>
    <p:sldId id="733" r:id="rId37"/>
    <p:sldId id="402" r:id="rId38"/>
    <p:sldId id="751" r:id="rId39"/>
    <p:sldId id="403" r:id="rId40"/>
    <p:sldId id="739" r:id="rId41"/>
    <p:sldId id="315" r:id="rId42"/>
    <p:sldId id="749" r:id="rId43"/>
    <p:sldId id="750" r:id="rId44"/>
    <p:sldId id="741" r:id="rId45"/>
    <p:sldId id="392" r:id="rId46"/>
    <p:sldId id="735" r:id="rId47"/>
    <p:sldId id="404" r:id="rId48"/>
    <p:sldId id="264" r:id="rId49"/>
    <p:sldId id="394" r:id="rId50"/>
    <p:sldId id="395" r:id="rId51"/>
    <p:sldId id="396" r:id="rId52"/>
    <p:sldId id="742" r:id="rId53"/>
    <p:sldId id="393" r:id="rId54"/>
    <p:sldId id="743" r:id="rId55"/>
    <p:sldId id="337" r:id="rId56"/>
    <p:sldId id="377" r:id="rId57"/>
    <p:sldId id="360" r:id="rId58"/>
    <p:sldId id="275" r:id="rId59"/>
    <p:sldId id="368" r:id="rId60"/>
    <p:sldId id="38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er Setup Instructions" id="{AA5788D2-30F8-42C7-B07F-59431EDBC0E5}">
          <p14:sldIdLst/>
        </p14:section>
        <p14:section name="Content Slides" id="{E75644C2-F9D4-4D53-AFA6-143D071050E2}">
          <p14:sldIdLst>
            <p14:sldId id="256"/>
            <p14:sldId id="331"/>
            <p14:sldId id="389"/>
            <p14:sldId id="333"/>
            <p14:sldId id="335"/>
            <p14:sldId id="334"/>
            <p14:sldId id="325"/>
            <p14:sldId id="367"/>
            <p14:sldId id="745"/>
            <p14:sldId id="379"/>
            <p14:sldId id="362"/>
            <p14:sldId id="364"/>
            <p14:sldId id="361"/>
            <p14:sldId id="336"/>
            <p14:sldId id="746"/>
            <p14:sldId id="381"/>
            <p14:sldId id="372"/>
            <p14:sldId id="374"/>
            <p14:sldId id="370"/>
            <p14:sldId id="375"/>
            <p14:sldId id="732"/>
            <p14:sldId id="327"/>
            <p14:sldId id="747"/>
            <p14:sldId id="390"/>
            <p14:sldId id="328"/>
            <p14:sldId id="397"/>
            <p14:sldId id="398"/>
            <p14:sldId id="748"/>
            <p14:sldId id="399"/>
            <p14:sldId id="329"/>
            <p14:sldId id="740"/>
            <p14:sldId id="391"/>
            <p14:sldId id="733"/>
            <p14:sldId id="402"/>
            <p14:sldId id="751"/>
            <p14:sldId id="403"/>
            <p14:sldId id="739"/>
            <p14:sldId id="315"/>
            <p14:sldId id="749"/>
            <p14:sldId id="750"/>
            <p14:sldId id="741"/>
            <p14:sldId id="392"/>
            <p14:sldId id="735"/>
            <p14:sldId id="404"/>
            <p14:sldId id="264"/>
            <p14:sldId id="394"/>
            <p14:sldId id="395"/>
            <p14:sldId id="396"/>
            <p14:sldId id="742"/>
            <p14:sldId id="393"/>
            <p14:sldId id="743"/>
            <p14:sldId id="337"/>
            <p14:sldId id="377"/>
            <p14:sldId id="360"/>
            <p14:sldId id="275"/>
            <p14:sldId id="368"/>
            <p14:sldId id="3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>
    <p:extLst>
      <p:ext uri="{19B8F6BF-5375-455C-9EA6-DF929625EA0E}">
        <p15:presenceInfo xmlns:p15="http://schemas.microsoft.com/office/powerpoint/2012/main" userId="Auth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33CC33"/>
    <a:srgbClr val="FF0066"/>
    <a:srgbClr val="99CCFF"/>
    <a:srgbClr val="FF9900"/>
    <a:srgbClr val="FFFF00"/>
    <a:srgbClr val="D4A626"/>
    <a:srgbClr val="545759"/>
    <a:srgbClr val="966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84054" autoAdjust="0"/>
  </p:normalViewPr>
  <p:slideViewPr>
    <p:cSldViewPr snapToGrid="0">
      <p:cViewPr varScale="1">
        <p:scale>
          <a:sx n="56" d="100"/>
          <a:sy n="56" d="100"/>
        </p:scale>
        <p:origin x="9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蛸井　潔" userId="85101d32-5ea7-4045-8c31-54bff095f1ce" providerId="ADAL" clId="{F9E7F12D-7696-4FF5-AE2E-484109D7E225}"/>
    <pc:docChg chg="undo custSel addSld delSld modSld sldOrd modSection">
      <pc:chgData name="蛸井　潔" userId="85101d32-5ea7-4045-8c31-54bff095f1ce" providerId="ADAL" clId="{F9E7F12D-7696-4FF5-AE2E-484109D7E225}" dt="2023-09-16T07:54:33.022" v="1273" actId="115"/>
      <pc:docMkLst>
        <pc:docMk/>
      </pc:docMkLst>
      <pc:sldChg chg="modNotesTx">
        <pc:chgData name="蛸井　潔" userId="85101d32-5ea7-4045-8c31-54bff095f1ce" providerId="ADAL" clId="{F9E7F12D-7696-4FF5-AE2E-484109D7E225}" dt="2023-09-16T06:35:50.624" v="983" actId="113"/>
        <pc:sldMkLst>
          <pc:docMk/>
          <pc:sldMk cId="3823084153" sldId="256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4166986289" sldId="257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2721047674" sldId="258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1215791784" sldId="259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636577675" sldId="261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138264538" sldId="262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3108221994" sldId="263"/>
        </pc:sldMkLst>
      </pc:sldChg>
      <pc:sldChg chg="ord modNotesTx">
        <pc:chgData name="蛸井　潔" userId="85101d32-5ea7-4045-8c31-54bff095f1ce" providerId="ADAL" clId="{F9E7F12D-7696-4FF5-AE2E-484109D7E225}" dt="2023-09-16T07:35:07.646" v="1210" actId="115"/>
        <pc:sldMkLst>
          <pc:docMk/>
          <pc:sldMk cId="194802234" sldId="264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2994017718" sldId="273"/>
        </pc:sldMkLst>
      </pc:sldChg>
      <pc:sldChg chg="modNotesTx">
        <pc:chgData name="蛸井　潔" userId="85101d32-5ea7-4045-8c31-54bff095f1ce" providerId="ADAL" clId="{F9E7F12D-7696-4FF5-AE2E-484109D7E225}" dt="2023-09-13T00:35:02.905" v="577" actId="255"/>
        <pc:sldMkLst>
          <pc:docMk/>
          <pc:sldMk cId="468363678" sldId="275"/>
        </pc:sldMkLst>
      </pc:sldChg>
      <pc:sldChg chg="del">
        <pc:chgData name="蛸井　潔" userId="85101d32-5ea7-4045-8c31-54bff095f1ce" providerId="ADAL" clId="{F9E7F12D-7696-4FF5-AE2E-484109D7E225}" dt="2023-09-07T07:04:28.161" v="0" actId="47"/>
        <pc:sldMkLst>
          <pc:docMk/>
          <pc:sldMk cId="2700712699" sldId="277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1156160248" sldId="281"/>
        </pc:sldMkLst>
      </pc:sldChg>
      <pc:sldChg chg="del">
        <pc:chgData name="蛸井　潔" userId="85101d32-5ea7-4045-8c31-54bff095f1ce" providerId="ADAL" clId="{F9E7F12D-7696-4FF5-AE2E-484109D7E225}" dt="2023-09-07T07:04:28.161" v="0" actId="47"/>
        <pc:sldMkLst>
          <pc:docMk/>
          <pc:sldMk cId="1089887179" sldId="282"/>
        </pc:sldMkLst>
      </pc:sldChg>
      <pc:sldChg chg="del">
        <pc:chgData name="蛸井　潔" userId="85101d32-5ea7-4045-8c31-54bff095f1ce" providerId="ADAL" clId="{F9E7F12D-7696-4FF5-AE2E-484109D7E225}" dt="2023-09-07T07:04:28.161" v="0" actId="47"/>
        <pc:sldMkLst>
          <pc:docMk/>
          <pc:sldMk cId="2427098779" sldId="293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1421836525" sldId="301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1042316234" sldId="302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3253872497" sldId="304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4292830588" sldId="305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2815935014" sldId="306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3742383326" sldId="307"/>
        </pc:sldMkLst>
      </pc:sldChg>
      <pc:sldChg chg="modNotesTx">
        <pc:chgData name="蛸井　潔" userId="85101d32-5ea7-4045-8c31-54bff095f1ce" providerId="ADAL" clId="{F9E7F12D-7696-4FF5-AE2E-484109D7E225}" dt="2023-09-16T07:25:28.339" v="1150" actId="113"/>
        <pc:sldMkLst>
          <pc:docMk/>
          <pc:sldMk cId="2746041940" sldId="315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4035011886" sldId="318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877480803" sldId="319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2312452369" sldId="320"/>
        </pc:sldMkLst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3885591170" sldId="321"/>
        </pc:sldMkLst>
      </pc:sldChg>
      <pc:sldChg chg="del">
        <pc:chgData name="蛸井　潔" userId="85101d32-5ea7-4045-8c31-54bff095f1ce" providerId="ADAL" clId="{F9E7F12D-7696-4FF5-AE2E-484109D7E225}" dt="2023-09-07T07:04:51.698" v="2" actId="47"/>
        <pc:sldMkLst>
          <pc:docMk/>
          <pc:sldMk cId="173018704" sldId="322"/>
        </pc:sldMkLst>
      </pc:sldChg>
      <pc:sldChg chg="modSp mod modNotesTx">
        <pc:chgData name="蛸井　潔" userId="85101d32-5ea7-4045-8c31-54bff095f1ce" providerId="ADAL" clId="{F9E7F12D-7696-4FF5-AE2E-484109D7E225}" dt="2023-09-16T05:20:28.816" v="768" actId="20577"/>
        <pc:sldMkLst>
          <pc:docMk/>
          <pc:sldMk cId="1716901230" sldId="325"/>
        </pc:sldMkLst>
        <pc:spChg chg="mod">
          <ac:chgData name="蛸井　潔" userId="85101d32-5ea7-4045-8c31-54bff095f1ce" providerId="ADAL" clId="{F9E7F12D-7696-4FF5-AE2E-484109D7E225}" dt="2023-09-16T05:20:28.816" v="768" actId="20577"/>
          <ac:spMkLst>
            <pc:docMk/>
            <pc:sldMk cId="1716901230" sldId="325"/>
            <ac:spMk id="3" creationId="{3B26C2F9-D0A4-6DF9-B38A-41CE5DF686A3}"/>
          </ac:spMkLst>
        </pc:spChg>
      </pc:sldChg>
      <pc:sldChg chg="addSp delSp modSp mod modNotesTx">
        <pc:chgData name="蛸井　潔" userId="85101d32-5ea7-4045-8c31-54bff095f1ce" providerId="ADAL" clId="{F9E7F12D-7696-4FF5-AE2E-484109D7E225}" dt="2023-09-16T07:02:41.741" v="1050" actId="20577"/>
        <pc:sldMkLst>
          <pc:docMk/>
          <pc:sldMk cId="1982760787" sldId="327"/>
        </pc:sldMkLst>
        <pc:spChg chg="mod">
          <ac:chgData name="蛸井　潔" userId="85101d32-5ea7-4045-8c31-54bff095f1ce" providerId="ADAL" clId="{F9E7F12D-7696-4FF5-AE2E-484109D7E225}" dt="2023-09-16T07:02:41.741" v="1050" actId="20577"/>
          <ac:spMkLst>
            <pc:docMk/>
            <pc:sldMk cId="1982760787" sldId="327"/>
            <ac:spMk id="4" creationId="{F2039EAE-FAB1-491E-982A-D7FCCB5F9F18}"/>
          </ac:spMkLst>
        </pc:spChg>
        <pc:spChg chg="add del mod">
          <ac:chgData name="蛸井　潔" userId="85101d32-5ea7-4045-8c31-54bff095f1ce" providerId="ADAL" clId="{F9E7F12D-7696-4FF5-AE2E-484109D7E225}" dt="2023-09-16T05:34:13.946" v="880"/>
          <ac:spMkLst>
            <pc:docMk/>
            <pc:sldMk cId="1982760787" sldId="327"/>
            <ac:spMk id="7" creationId="{0E9D099E-D4E2-DD57-712C-EE65D5DE176C}"/>
          </ac:spMkLst>
        </pc:spChg>
        <pc:picChg chg="del">
          <ac:chgData name="蛸井　潔" userId="85101d32-5ea7-4045-8c31-54bff095f1ce" providerId="ADAL" clId="{F9E7F12D-7696-4FF5-AE2E-484109D7E225}" dt="2023-09-16T05:34:11.491" v="879" actId="21"/>
          <ac:picMkLst>
            <pc:docMk/>
            <pc:sldMk cId="1982760787" sldId="327"/>
            <ac:picMk id="2" creationId="{19ECEBFB-B063-E1B3-03DA-4AA5ECE70A4E}"/>
          </ac:picMkLst>
        </pc:picChg>
        <pc:picChg chg="del mod">
          <ac:chgData name="蛸井　潔" userId="85101d32-5ea7-4045-8c31-54bff095f1ce" providerId="ADAL" clId="{F9E7F12D-7696-4FF5-AE2E-484109D7E225}" dt="2023-09-16T05:34:06.858" v="878" actId="478"/>
          <ac:picMkLst>
            <pc:docMk/>
            <pc:sldMk cId="1982760787" sldId="327"/>
            <ac:picMk id="8" creationId="{F9E9F101-B734-FE5A-36F0-B66BAE1DA4FE}"/>
          </ac:picMkLst>
        </pc:picChg>
        <pc:picChg chg="add mod">
          <ac:chgData name="蛸井　潔" userId="85101d32-5ea7-4045-8c31-54bff095f1ce" providerId="ADAL" clId="{F9E7F12D-7696-4FF5-AE2E-484109D7E225}" dt="2023-09-16T05:34:32.899" v="883" actId="11530"/>
          <ac:picMkLst>
            <pc:docMk/>
            <pc:sldMk cId="1982760787" sldId="327"/>
            <ac:picMk id="10" creationId="{F626D97B-DAA2-7631-F0CD-FD1B8C6D12D1}"/>
          </ac:picMkLst>
        </pc:picChg>
      </pc:sldChg>
      <pc:sldChg chg="addSp delSp modSp mod modNotesTx">
        <pc:chgData name="蛸井　潔" userId="85101d32-5ea7-4045-8c31-54bff095f1ce" providerId="ADAL" clId="{F9E7F12D-7696-4FF5-AE2E-484109D7E225}" dt="2023-09-16T07:09:02.793" v="1069" actId="115"/>
        <pc:sldMkLst>
          <pc:docMk/>
          <pc:sldMk cId="1591255763" sldId="328"/>
        </pc:sldMkLst>
        <pc:spChg chg="add del mod">
          <ac:chgData name="蛸井　潔" userId="85101d32-5ea7-4045-8c31-54bff095f1ce" providerId="ADAL" clId="{F9E7F12D-7696-4FF5-AE2E-484109D7E225}" dt="2023-09-16T05:35:09.120" v="887"/>
          <ac:spMkLst>
            <pc:docMk/>
            <pc:sldMk cId="1591255763" sldId="328"/>
            <ac:spMk id="4" creationId="{76ECC20A-582C-1274-BADD-EEB94783C86A}"/>
          </ac:spMkLst>
        </pc:spChg>
        <pc:picChg chg="del">
          <ac:chgData name="蛸井　潔" userId="85101d32-5ea7-4045-8c31-54bff095f1ce" providerId="ADAL" clId="{F9E7F12D-7696-4FF5-AE2E-484109D7E225}" dt="2023-09-16T05:35:07.272" v="886" actId="478"/>
          <ac:picMkLst>
            <pc:docMk/>
            <pc:sldMk cId="1591255763" sldId="328"/>
            <ac:picMk id="7" creationId="{1C62E25B-B138-1712-D560-59A117DA56FB}"/>
          </ac:picMkLst>
        </pc:picChg>
        <pc:picChg chg="add mod">
          <ac:chgData name="蛸井　潔" userId="85101d32-5ea7-4045-8c31-54bff095f1ce" providerId="ADAL" clId="{F9E7F12D-7696-4FF5-AE2E-484109D7E225}" dt="2023-09-16T05:35:09.120" v="887"/>
          <ac:picMkLst>
            <pc:docMk/>
            <pc:sldMk cId="1591255763" sldId="328"/>
            <ac:picMk id="8" creationId="{DED52ACC-C400-85FB-5B9C-412250A64418}"/>
          </ac:picMkLst>
        </pc:picChg>
      </pc:sldChg>
      <pc:sldChg chg="addSp delSp modSp mod modNotesTx">
        <pc:chgData name="蛸井　潔" userId="85101d32-5ea7-4045-8c31-54bff095f1ce" providerId="ADAL" clId="{F9E7F12D-7696-4FF5-AE2E-484109D7E225}" dt="2023-09-16T07:17:39.492" v="1110" actId="115"/>
        <pc:sldMkLst>
          <pc:docMk/>
          <pc:sldMk cId="2581304321" sldId="329"/>
        </pc:sldMkLst>
        <pc:spChg chg="add del mod">
          <ac:chgData name="蛸井　潔" userId="85101d32-5ea7-4045-8c31-54bff095f1ce" providerId="ADAL" clId="{F9E7F12D-7696-4FF5-AE2E-484109D7E225}" dt="2023-09-16T05:35:18.398" v="889"/>
          <ac:spMkLst>
            <pc:docMk/>
            <pc:sldMk cId="2581304321" sldId="329"/>
            <ac:spMk id="6" creationId="{A4EA7116-68A5-FC22-AAE5-16AFA3FBED47}"/>
          </ac:spMkLst>
        </pc:spChg>
        <pc:picChg chg="del">
          <ac:chgData name="蛸井　潔" userId="85101d32-5ea7-4045-8c31-54bff095f1ce" providerId="ADAL" clId="{F9E7F12D-7696-4FF5-AE2E-484109D7E225}" dt="2023-09-16T05:35:16.364" v="888" actId="478"/>
          <ac:picMkLst>
            <pc:docMk/>
            <pc:sldMk cId="2581304321" sldId="329"/>
            <ac:picMk id="8" creationId="{C0D44DEC-A0F2-AAF1-4DC2-628973E2EE2E}"/>
          </ac:picMkLst>
        </pc:picChg>
        <pc:picChg chg="add mod">
          <ac:chgData name="蛸井　潔" userId="85101d32-5ea7-4045-8c31-54bff095f1ce" providerId="ADAL" clId="{F9E7F12D-7696-4FF5-AE2E-484109D7E225}" dt="2023-09-16T05:35:18.398" v="889"/>
          <ac:picMkLst>
            <pc:docMk/>
            <pc:sldMk cId="2581304321" sldId="329"/>
            <ac:picMk id="9" creationId="{54DE0B20-71AF-67B3-651A-E6FBAD97029B}"/>
          </ac:picMkLst>
        </pc:picChg>
      </pc:sldChg>
      <pc:sldChg chg="modSp mod modNotesTx">
        <pc:chgData name="蛸井　潔" userId="85101d32-5ea7-4045-8c31-54bff095f1ce" providerId="ADAL" clId="{F9E7F12D-7696-4FF5-AE2E-484109D7E225}" dt="2023-09-16T06:37:11.181" v="989" actId="113"/>
        <pc:sldMkLst>
          <pc:docMk/>
          <pc:sldMk cId="66540218" sldId="331"/>
        </pc:sldMkLst>
        <pc:spChg chg="mod">
          <ac:chgData name="蛸井　潔" userId="85101d32-5ea7-4045-8c31-54bff095f1ce" providerId="ADAL" clId="{F9E7F12D-7696-4FF5-AE2E-484109D7E225}" dt="2023-09-16T06:33:02.886" v="961" actId="207"/>
          <ac:spMkLst>
            <pc:docMk/>
            <pc:sldMk cId="66540218" sldId="331"/>
            <ac:spMk id="2" creationId="{06DA9EFF-FF4B-4482-802C-35E173FBF473}"/>
          </ac:spMkLst>
        </pc:spChg>
        <pc:spChg chg="mod">
          <ac:chgData name="蛸井　潔" userId="85101d32-5ea7-4045-8c31-54bff095f1ce" providerId="ADAL" clId="{F9E7F12D-7696-4FF5-AE2E-484109D7E225}" dt="2023-09-16T06:32:53.112" v="960" actId="207"/>
          <ac:spMkLst>
            <pc:docMk/>
            <pc:sldMk cId="66540218" sldId="331"/>
            <ac:spMk id="4" creationId="{18FBDD97-D21D-420D-88F4-48C14B15914F}"/>
          </ac:spMkLst>
        </pc:spChg>
      </pc:sldChg>
      <pc:sldChg chg="modSp mod modNotesTx">
        <pc:chgData name="蛸井　潔" userId="85101d32-5ea7-4045-8c31-54bff095f1ce" providerId="ADAL" clId="{F9E7F12D-7696-4FF5-AE2E-484109D7E225}" dt="2023-09-16T06:39:45.494" v="1001" actId="113"/>
        <pc:sldMkLst>
          <pc:docMk/>
          <pc:sldMk cId="2176500283" sldId="333"/>
        </pc:sldMkLst>
        <pc:spChg chg="mod">
          <ac:chgData name="蛸井　潔" userId="85101d32-5ea7-4045-8c31-54bff095f1ce" providerId="ADAL" clId="{F9E7F12D-7696-4FF5-AE2E-484109D7E225}" dt="2023-09-16T05:19:28.599" v="759" actId="20577"/>
          <ac:spMkLst>
            <pc:docMk/>
            <pc:sldMk cId="2176500283" sldId="333"/>
            <ac:spMk id="12" creationId="{D083741E-9610-4243-9329-9FAD0087D133}"/>
          </ac:spMkLst>
        </pc:spChg>
      </pc:sldChg>
      <pc:sldChg chg="modNotesTx">
        <pc:chgData name="蛸井　潔" userId="85101d32-5ea7-4045-8c31-54bff095f1ce" providerId="ADAL" clId="{F9E7F12D-7696-4FF5-AE2E-484109D7E225}" dt="2023-09-16T06:43:57.601" v="1010" actId="113"/>
        <pc:sldMkLst>
          <pc:docMk/>
          <pc:sldMk cId="1287915973" sldId="334"/>
        </pc:sldMkLst>
      </pc:sldChg>
      <pc:sldChg chg="modNotesTx">
        <pc:chgData name="蛸井　潔" userId="85101d32-5ea7-4045-8c31-54bff095f1ce" providerId="ADAL" clId="{F9E7F12D-7696-4FF5-AE2E-484109D7E225}" dt="2023-09-13T00:26:49.780" v="495" actId="255"/>
        <pc:sldMkLst>
          <pc:docMk/>
          <pc:sldMk cId="3782567767" sldId="335"/>
        </pc:sldMkLst>
      </pc:sldChg>
      <pc:sldChg chg="modSp mod modNotesTx">
        <pc:chgData name="蛸井　潔" userId="85101d32-5ea7-4045-8c31-54bff095f1ce" providerId="ADAL" clId="{F9E7F12D-7696-4FF5-AE2E-484109D7E225}" dt="2023-09-16T05:21:00.074" v="772" actId="20577"/>
        <pc:sldMkLst>
          <pc:docMk/>
          <pc:sldMk cId="335941210" sldId="336"/>
        </pc:sldMkLst>
        <pc:spChg chg="mod">
          <ac:chgData name="蛸井　潔" userId="85101d32-5ea7-4045-8c31-54bff095f1ce" providerId="ADAL" clId="{F9E7F12D-7696-4FF5-AE2E-484109D7E225}" dt="2023-09-16T05:21:00.074" v="772" actId="20577"/>
          <ac:spMkLst>
            <pc:docMk/>
            <pc:sldMk cId="335941210" sldId="336"/>
            <ac:spMk id="5" creationId="{C3EBA866-A9C6-446A-A058-1976558D9D8B}"/>
          </ac:spMkLst>
        </pc:spChg>
      </pc:sldChg>
      <pc:sldChg chg="modNotesTx">
        <pc:chgData name="蛸井　潔" userId="85101d32-5ea7-4045-8c31-54bff095f1ce" providerId="ADAL" clId="{F9E7F12D-7696-4FF5-AE2E-484109D7E225}" dt="2023-09-16T07:54:33.022" v="1273" actId="115"/>
        <pc:sldMkLst>
          <pc:docMk/>
          <pc:sldMk cId="3857388695" sldId="337"/>
        </pc:sldMkLst>
      </pc:sldChg>
      <pc:sldChg chg="modNotesTx">
        <pc:chgData name="蛸井　潔" userId="85101d32-5ea7-4045-8c31-54bff095f1ce" providerId="ADAL" clId="{F9E7F12D-7696-4FF5-AE2E-484109D7E225}" dt="2023-09-13T00:34:50.883" v="575" actId="255"/>
        <pc:sldMkLst>
          <pc:docMk/>
          <pc:sldMk cId="2381182013" sldId="360"/>
        </pc:sldMkLst>
      </pc:sldChg>
      <pc:sldChg chg="modNotesTx">
        <pc:chgData name="蛸井　潔" userId="85101d32-5ea7-4045-8c31-54bff095f1ce" providerId="ADAL" clId="{F9E7F12D-7696-4FF5-AE2E-484109D7E225}" dt="2023-09-13T00:58:52.420" v="626" actId="113"/>
        <pc:sldMkLst>
          <pc:docMk/>
          <pc:sldMk cId="3617201552" sldId="361"/>
        </pc:sldMkLst>
      </pc:sldChg>
      <pc:sldChg chg="modNotesTx">
        <pc:chgData name="蛸井　潔" userId="85101d32-5ea7-4045-8c31-54bff095f1ce" providerId="ADAL" clId="{F9E7F12D-7696-4FF5-AE2E-484109D7E225}" dt="2023-09-16T06:50:47.002" v="1012" actId="113"/>
        <pc:sldMkLst>
          <pc:docMk/>
          <pc:sldMk cId="3835149454" sldId="362"/>
        </pc:sldMkLst>
      </pc:sldChg>
      <pc:sldChg chg="modNotesTx">
        <pc:chgData name="蛸井　潔" userId="85101d32-5ea7-4045-8c31-54bff095f1ce" providerId="ADAL" clId="{F9E7F12D-7696-4FF5-AE2E-484109D7E225}" dt="2023-09-16T06:51:05.690" v="1013" actId="113"/>
        <pc:sldMkLst>
          <pc:docMk/>
          <pc:sldMk cId="374755820" sldId="364"/>
        </pc:sldMkLst>
      </pc:sldChg>
      <pc:sldChg chg="modSp mod modNotesTx">
        <pc:chgData name="蛸井　潔" userId="85101d32-5ea7-4045-8c31-54bff095f1ce" providerId="ADAL" clId="{F9E7F12D-7696-4FF5-AE2E-484109D7E225}" dt="2023-09-16T06:44:21.147" v="1011" actId="113"/>
        <pc:sldMkLst>
          <pc:docMk/>
          <pc:sldMk cId="995575422" sldId="367"/>
        </pc:sldMkLst>
        <pc:spChg chg="mod">
          <ac:chgData name="蛸井　潔" userId="85101d32-5ea7-4045-8c31-54bff095f1ce" providerId="ADAL" clId="{F9E7F12D-7696-4FF5-AE2E-484109D7E225}" dt="2023-09-16T05:20:35.679" v="769" actId="20577"/>
          <ac:spMkLst>
            <pc:docMk/>
            <pc:sldMk cId="995575422" sldId="367"/>
            <ac:spMk id="19" creationId="{E18EDF07-7DF9-4994-951F-048782EDC933}"/>
          </ac:spMkLst>
        </pc:spChg>
      </pc:sldChg>
      <pc:sldChg chg="add mod modShow">
        <pc:chgData name="蛸井　潔" userId="85101d32-5ea7-4045-8c31-54bff095f1ce" providerId="ADAL" clId="{F9E7F12D-7696-4FF5-AE2E-484109D7E225}" dt="2023-09-11T05:26:33.273" v="5" actId="729"/>
        <pc:sldMkLst>
          <pc:docMk/>
          <pc:sldMk cId="1412941227" sldId="368"/>
        </pc:sldMkLst>
      </pc:sldChg>
      <pc:sldChg chg="del">
        <pc:chgData name="蛸井　潔" userId="85101d32-5ea7-4045-8c31-54bff095f1ce" providerId="ADAL" clId="{F9E7F12D-7696-4FF5-AE2E-484109D7E225}" dt="2023-09-11T05:26:23.198" v="3" actId="2696"/>
        <pc:sldMkLst>
          <pc:docMk/>
          <pc:sldMk cId="3631886221" sldId="368"/>
        </pc:sldMkLst>
      </pc:sldChg>
      <pc:sldChg chg="delSp modNotesTx">
        <pc:chgData name="蛸井　潔" userId="85101d32-5ea7-4045-8c31-54bff095f1ce" providerId="ADAL" clId="{F9E7F12D-7696-4FF5-AE2E-484109D7E225}" dt="2023-09-13T00:28:55.465" v="517" actId="255"/>
        <pc:sldMkLst>
          <pc:docMk/>
          <pc:sldMk cId="1906552911" sldId="370"/>
        </pc:sldMkLst>
        <pc:spChg chg="del">
          <ac:chgData name="蛸井　潔" userId="85101d32-5ea7-4045-8c31-54bff095f1ce" providerId="ADAL" clId="{F9E7F12D-7696-4FF5-AE2E-484109D7E225}" dt="2023-09-12T00:25:31.584" v="296" actId="478"/>
          <ac:spMkLst>
            <pc:docMk/>
            <pc:sldMk cId="1906552911" sldId="370"/>
            <ac:spMk id="20" creationId="{CBC3EAF2-3BDE-4A2A-A351-B671F232387F}"/>
          </ac:spMkLst>
        </pc:spChg>
      </pc:sldChg>
      <pc:sldChg chg="modNotesTx">
        <pc:chgData name="蛸井　潔" userId="85101d32-5ea7-4045-8c31-54bff095f1ce" providerId="ADAL" clId="{F9E7F12D-7696-4FF5-AE2E-484109D7E225}" dt="2023-09-16T06:57:38.850" v="1026" actId="113"/>
        <pc:sldMkLst>
          <pc:docMk/>
          <pc:sldMk cId="1145457844" sldId="372"/>
        </pc:sldMkLst>
      </pc:sldChg>
      <pc:sldChg chg="modNotesTx">
        <pc:chgData name="蛸井　潔" userId="85101d32-5ea7-4045-8c31-54bff095f1ce" providerId="ADAL" clId="{F9E7F12D-7696-4FF5-AE2E-484109D7E225}" dt="2023-09-16T06:58:37.025" v="1032" actId="113"/>
        <pc:sldMkLst>
          <pc:docMk/>
          <pc:sldMk cId="916856943" sldId="374"/>
        </pc:sldMkLst>
      </pc:sldChg>
      <pc:sldChg chg="modNotesTx">
        <pc:chgData name="蛸井　潔" userId="85101d32-5ea7-4045-8c31-54bff095f1ce" providerId="ADAL" clId="{F9E7F12D-7696-4FF5-AE2E-484109D7E225}" dt="2023-09-16T07:00:17.066" v="1038" actId="113"/>
        <pc:sldMkLst>
          <pc:docMk/>
          <pc:sldMk cId="916476898" sldId="375"/>
        </pc:sldMkLst>
      </pc:sldChg>
      <pc:sldChg chg="modNotesTx">
        <pc:chgData name="蛸井　潔" userId="85101d32-5ea7-4045-8c31-54bff095f1ce" providerId="ADAL" clId="{F9E7F12D-7696-4FF5-AE2E-484109D7E225}" dt="2023-09-13T00:34:42.337" v="573" actId="255"/>
        <pc:sldMkLst>
          <pc:docMk/>
          <pc:sldMk cId="3099588329" sldId="377"/>
        </pc:sldMkLst>
      </pc:sldChg>
      <pc:sldChg chg="modSp mod modNotesTx">
        <pc:chgData name="蛸井　潔" userId="85101d32-5ea7-4045-8c31-54bff095f1ce" providerId="ADAL" clId="{F9E7F12D-7696-4FF5-AE2E-484109D7E225}" dt="2023-09-16T05:20:47.522" v="771" actId="20577"/>
        <pc:sldMkLst>
          <pc:docMk/>
          <pc:sldMk cId="1643803737" sldId="379"/>
        </pc:sldMkLst>
        <pc:spChg chg="mod">
          <ac:chgData name="蛸井　潔" userId="85101d32-5ea7-4045-8c31-54bff095f1ce" providerId="ADAL" clId="{F9E7F12D-7696-4FF5-AE2E-484109D7E225}" dt="2023-09-16T05:20:47.522" v="771" actId="20577"/>
          <ac:spMkLst>
            <pc:docMk/>
            <pc:sldMk cId="1643803737" sldId="379"/>
            <ac:spMk id="19" creationId="{E18EDF07-7DF9-4994-951F-048782EDC933}"/>
          </ac:spMkLst>
        </pc:spChg>
      </pc:sldChg>
      <pc:sldChg chg="modSp mod modNotesTx">
        <pc:chgData name="蛸井　潔" userId="85101d32-5ea7-4045-8c31-54bff095f1ce" providerId="ADAL" clId="{F9E7F12D-7696-4FF5-AE2E-484109D7E225}" dt="2023-09-16T06:57:13.334" v="1022" actId="113"/>
        <pc:sldMkLst>
          <pc:docMk/>
          <pc:sldMk cId="824662741" sldId="381"/>
        </pc:sldMkLst>
        <pc:spChg chg="mod">
          <ac:chgData name="蛸井　潔" userId="85101d32-5ea7-4045-8c31-54bff095f1ce" providerId="ADAL" clId="{F9E7F12D-7696-4FF5-AE2E-484109D7E225}" dt="2023-09-16T05:21:05.747" v="774" actId="20577"/>
          <ac:spMkLst>
            <pc:docMk/>
            <pc:sldMk cId="824662741" sldId="381"/>
            <ac:spMk id="2" creationId="{F0C0017A-7D21-FFAC-F4D3-1F471940E8D1}"/>
          </ac:spMkLst>
        </pc:spChg>
      </pc:sldChg>
      <pc:sldChg chg="modSp mod modNotesTx">
        <pc:chgData name="蛸井　潔" userId="85101d32-5ea7-4045-8c31-54bff095f1ce" providerId="ADAL" clId="{F9E7F12D-7696-4FF5-AE2E-484109D7E225}" dt="2023-09-16T06:37:32.762" v="992" actId="115"/>
        <pc:sldMkLst>
          <pc:docMk/>
          <pc:sldMk cId="3961867254" sldId="389"/>
        </pc:sldMkLst>
        <pc:spChg chg="mod">
          <ac:chgData name="蛸井　潔" userId="85101d32-5ea7-4045-8c31-54bff095f1ce" providerId="ADAL" clId="{F9E7F12D-7696-4FF5-AE2E-484109D7E225}" dt="2023-09-16T06:33:13.596" v="963" actId="207"/>
          <ac:spMkLst>
            <pc:docMk/>
            <pc:sldMk cId="3961867254" sldId="389"/>
            <ac:spMk id="2" creationId="{06DA9EFF-FF4B-4482-802C-35E173FBF473}"/>
          </ac:spMkLst>
        </pc:spChg>
        <pc:spChg chg="mod">
          <ac:chgData name="蛸井　潔" userId="85101d32-5ea7-4045-8c31-54bff095f1ce" providerId="ADAL" clId="{F9E7F12D-7696-4FF5-AE2E-484109D7E225}" dt="2023-09-16T06:33:09.092" v="962" actId="207"/>
          <ac:spMkLst>
            <pc:docMk/>
            <pc:sldMk cId="3961867254" sldId="389"/>
            <ac:spMk id="4" creationId="{18FBDD97-D21D-420D-88F4-48C14B15914F}"/>
          </ac:spMkLst>
        </pc:spChg>
      </pc:sldChg>
      <pc:sldChg chg="modSp mod modNotesTx">
        <pc:chgData name="蛸井　潔" userId="85101d32-5ea7-4045-8c31-54bff095f1ce" providerId="ADAL" clId="{F9E7F12D-7696-4FF5-AE2E-484109D7E225}" dt="2023-09-16T07:06:40.017" v="1061" actId="113"/>
        <pc:sldMkLst>
          <pc:docMk/>
          <pc:sldMk cId="2798347956" sldId="390"/>
        </pc:sldMkLst>
        <pc:spChg chg="mod">
          <ac:chgData name="蛸井　潔" userId="85101d32-5ea7-4045-8c31-54bff095f1ce" providerId="ADAL" clId="{F9E7F12D-7696-4FF5-AE2E-484109D7E225}" dt="2023-09-16T06:33:30.234" v="965" actId="207"/>
          <ac:spMkLst>
            <pc:docMk/>
            <pc:sldMk cId="2798347956" sldId="390"/>
            <ac:spMk id="2" creationId="{06DA9EFF-FF4B-4482-802C-35E173FBF473}"/>
          </ac:spMkLst>
        </pc:spChg>
        <pc:spChg chg="mod">
          <ac:chgData name="蛸井　潔" userId="85101d32-5ea7-4045-8c31-54bff095f1ce" providerId="ADAL" clId="{F9E7F12D-7696-4FF5-AE2E-484109D7E225}" dt="2023-09-16T06:33:24.290" v="964" actId="207"/>
          <ac:spMkLst>
            <pc:docMk/>
            <pc:sldMk cId="2798347956" sldId="390"/>
            <ac:spMk id="4" creationId="{18FBDD97-D21D-420D-88F4-48C14B15914F}"/>
          </ac:spMkLst>
        </pc:spChg>
      </pc:sldChg>
      <pc:sldChg chg="modSp mod modNotesTx">
        <pc:chgData name="蛸井　潔" userId="85101d32-5ea7-4045-8c31-54bff095f1ce" providerId="ADAL" clId="{F9E7F12D-7696-4FF5-AE2E-484109D7E225}" dt="2023-09-16T07:20:36.155" v="1125" actId="113"/>
        <pc:sldMkLst>
          <pc:docMk/>
          <pc:sldMk cId="382438716" sldId="391"/>
        </pc:sldMkLst>
        <pc:spChg chg="mod">
          <ac:chgData name="蛸井　潔" userId="85101d32-5ea7-4045-8c31-54bff095f1ce" providerId="ADAL" clId="{F9E7F12D-7696-4FF5-AE2E-484109D7E225}" dt="2023-09-16T06:33:45.883" v="967" actId="207"/>
          <ac:spMkLst>
            <pc:docMk/>
            <pc:sldMk cId="382438716" sldId="391"/>
            <ac:spMk id="2" creationId="{06DA9EFF-FF4B-4482-802C-35E173FBF473}"/>
          </ac:spMkLst>
        </pc:spChg>
        <pc:spChg chg="mod">
          <ac:chgData name="蛸井　潔" userId="85101d32-5ea7-4045-8c31-54bff095f1ce" providerId="ADAL" clId="{F9E7F12D-7696-4FF5-AE2E-484109D7E225}" dt="2023-09-16T06:33:40.762" v="966" actId="207"/>
          <ac:spMkLst>
            <pc:docMk/>
            <pc:sldMk cId="382438716" sldId="391"/>
            <ac:spMk id="4" creationId="{18FBDD97-D21D-420D-88F4-48C14B15914F}"/>
          </ac:spMkLst>
        </pc:spChg>
      </pc:sldChg>
      <pc:sldChg chg="modSp mod modNotesTx">
        <pc:chgData name="蛸井　潔" userId="85101d32-5ea7-4045-8c31-54bff095f1ce" providerId="ADAL" clId="{F9E7F12D-7696-4FF5-AE2E-484109D7E225}" dt="2023-09-16T07:29:55.845" v="1176" actId="115"/>
        <pc:sldMkLst>
          <pc:docMk/>
          <pc:sldMk cId="319872038" sldId="392"/>
        </pc:sldMkLst>
        <pc:spChg chg="mod">
          <ac:chgData name="蛸井　潔" userId="85101d32-5ea7-4045-8c31-54bff095f1ce" providerId="ADAL" clId="{F9E7F12D-7696-4FF5-AE2E-484109D7E225}" dt="2023-09-16T06:34:00.692" v="969" actId="207"/>
          <ac:spMkLst>
            <pc:docMk/>
            <pc:sldMk cId="319872038" sldId="392"/>
            <ac:spMk id="2" creationId="{06DA9EFF-FF4B-4482-802C-35E173FBF473}"/>
          </ac:spMkLst>
        </pc:spChg>
        <pc:spChg chg="mod">
          <ac:chgData name="蛸井　潔" userId="85101d32-5ea7-4045-8c31-54bff095f1ce" providerId="ADAL" clId="{F9E7F12D-7696-4FF5-AE2E-484109D7E225}" dt="2023-09-16T06:33:54.335" v="968" actId="207"/>
          <ac:spMkLst>
            <pc:docMk/>
            <pc:sldMk cId="319872038" sldId="392"/>
            <ac:spMk id="4" creationId="{18FBDD97-D21D-420D-88F4-48C14B15914F}"/>
          </ac:spMkLst>
        </pc:spChg>
      </pc:sldChg>
      <pc:sldChg chg="modSp mod modNotesTx">
        <pc:chgData name="蛸井　潔" userId="85101d32-5ea7-4045-8c31-54bff095f1ce" providerId="ADAL" clId="{F9E7F12D-7696-4FF5-AE2E-484109D7E225}" dt="2023-09-16T06:34:15.777" v="971" actId="207"/>
        <pc:sldMkLst>
          <pc:docMk/>
          <pc:sldMk cId="2802838500" sldId="393"/>
        </pc:sldMkLst>
        <pc:spChg chg="mod">
          <ac:chgData name="蛸井　潔" userId="85101d32-5ea7-4045-8c31-54bff095f1ce" providerId="ADAL" clId="{F9E7F12D-7696-4FF5-AE2E-484109D7E225}" dt="2023-09-16T06:34:15.777" v="971" actId="207"/>
          <ac:spMkLst>
            <pc:docMk/>
            <pc:sldMk cId="2802838500" sldId="393"/>
            <ac:spMk id="2" creationId="{06DA9EFF-FF4B-4482-802C-35E173FBF473}"/>
          </ac:spMkLst>
        </pc:spChg>
        <pc:spChg chg="mod">
          <ac:chgData name="蛸井　潔" userId="85101d32-5ea7-4045-8c31-54bff095f1ce" providerId="ADAL" clId="{F9E7F12D-7696-4FF5-AE2E-484109D7E225}" dt="2023-09-16T06:34:10.991" v="970" actId="207"/>
          <ac:spMkLst>
            <pc:docMk/>
            <pc:sldMk cId="2802838500" sldId="393"/>
            <ac:spMk id="4" creationId="{18FBDD97-D21D-420D-88F4-48C14B15914F}"/>
          </ac:spMkLst>
        </pc:spChg>
      </pc:sldChg>
      <pc:sldChg chg="modNotesTx">
        <pc:chgData name="蛸井　潔" userId="85101d32-5ea7-4045-8c31-54bff095f1ce" providerId="ADAL" clId="{F9E7F12D-7696-4FF5-AE2E-484109D7E225}" dt="2023-09-16T07:37:01.064" v="1227" actId="115"/>
        <pc:sldMkLst>
          <pc:docMk/>
          <pc:sldMk cId="2692425640" sldId="394"/>
        </pc:sldMkLst>
      </pc:sldChg>
      <pc:sldChg chg="modNotesTx">
        <pc:chgData name="蛸井　潔" userId="85101d32-5ea7-4045-8c31-54bff095f1ce" providerId="ADAL" clId="{F9E7F12D-7696-4FF5-AE2E-484109D7E225}" dt="2023-09-16T07:38:33.503" v="1236" actId="115"/>
        <pc:sldMkLst>
          <pc:docMk/>
          <pc:sldMk cId="1381913211" sldId="395"/>
        </pc:sldMkLst>
      </pc:sldChg>
      <pc:sldChg chg="modNotesTx">
        <pc:chgData name="蛸井　潔" userId="85101d32-5ea7-4045-8c31-54bff095f1ce" providerId="ADAL" clId="{F9E7F12D-7696-4FF5-AE2E-484109D7E225}" dt="2023-09-16T07:50:40.881" v="1246" actId="115"/>
        <pc:sldMkLst>
          <pc:docMk/>
          <pc:sldMk cId="3519576855" sldId="396"/>
        </pc:sldMkLst>
      </pc:sldChg>
      <pc:sldChg chg="modNotesTx">
        <pc:chgData name="蛸井　潔" userId="85101d32-5ea7-4045-8c31-54bff095f1ce" providerId="ADAL" clId="{F9E7F12D-7696-4FF5-AE2E-484109D7E225}" dt="2023-09-16T07:09:17.120" v="1070" actId="115"/>
        <pc:sldMkLst>
          <pc:docMk/>
          <pc:sldMk cId="2791833900" sldId="397"/>
        </pc:sldMkLst>
      </pc:sldChg>
      <pc:sldChg chg="modNotesTx">
        <pc:chgData name="蛸井　潔" userId="85101d32-5ea7-4045-8c31-54bff095f1ce" providerId="ADAL" clId="{F9E7F12D-7696-4FF5-AE2E-484109D7E225}" dt="2023-09-16T07:10:21.688" v="1073" actId="113"/>
        <pc:sldMkLst>
          <pc:docMk/>
          <pc:sldMk cId="3696800240" sldId="398"/>
        </pc:sldMkLst>
      </pc:sldChg>
      <pc:sldChg chg="modNotesTx">
        <pc:chgData name="蛸井　潔" userId="85101d32-5ea7-4045-8c31-54bff095f1ce" providerId="ADAL" clId="{F9E7F12D-7696-4FF5-AE2E-484109D7E225}" dt="2023-09-16T07:15:12.355" v="1096" actId="113"/>
        <pc:sldMkLst>
          <pc:docMk/>
          <pc:sldMk cId="246350367" sldId="399"/>
        </pc:sldMkLst>
      </pc:sldChg>
      <pc:sldChg chg="modNotesTx">
        <pc:chgData name="蛸井　潔" userId="85101d32-5ea7-4045-8c31-54bff095f1ce" providerId="ADAL" clId="{F9E7F12D-7696-4FF5-AE2E-484109D7E225}" dt="2023-09-16T05:45:01.486" v="920" actId="113"/>
        <pc:sldMkLst>
          <pc:docMk/>
          <pc:sldMk cId="3611018998" sldId="402"/>
        </pc:sldMkLst>
      </pc:sldChg>
      <pc:sldChg chg="modNotesTx">
        <pc:chgData name="蛸井　潔" userId="85101d32-5ea7-4045-8c31-54bff095f1ce" providerId="ADAL" clId="{F9E7F12D-7696-4FF5-AE2E-484109D7E225}" dt="2023-09-16T05:46:24.392" v="931" actId="115"/>
        <pc:sldMkLst>
          <pc:docMk/>
          <pc:sldMk cId="1129976702" sldId="403"/>
        </pc:sldMkLst>
      </pc:sldChg>
      <pc:sldChg chg="modSp mod modNotesTx">
        <pc:chgData name="蛸井　潔" userId="85101d32-5ea7-4045-8c31-54bff095f1ce" providerId="ADAL" clId="{F9E7F12D-7696-4FF5-AE2E-484109D7E225}" dt="2023-09-16T07:33:26.128" v="1198" actId="115"/>
        <pc:sldMkLst>
          <pc:docMk/>
          <pc:sldMk cId="2202636442" sldId="404"/>
        </pc:sldMkLst>
        <pc:spChg chg="mod">
          <ac:chgData name="蛸井　潔" userId="85101d32-5ea7-4045-8c31-54bff095f1ce" providerId="ADAL" clId="{F9E7F12D-7696-4FF5-AE2E-484109D7E225}" dt="2023-09-16T05:21:27.118" v="775" actId="20577"/>
          <ac:spMkLst>
            <pc:docMk/>
            <pc:sldMk cId="2202636442" sldId="404"/>
            <ac:spMk id="6" creationId="{C85F1ABD-4309-4CBA-B764-9250E7489A4C}"/>
          </ac:spMkLst>
        </pc:spChg>
      </pc:sldChg>
      <pc:sldChg chg="modNotesTx">
        <pc:chgData name="蛸井　潔" userId="85101d32-5ea7-4045-8c31-54bff095f1ce" providerId="ADAL" clId="{F9E7F12D-7696-4FF5-AE2E-484109D7E225}" dt="2023-09-16T07:00:31.568" v="1039" actId="115"/>
        <pc:sldMkLst>
          <pc:docMk/>
          <pc:sldMk cId="2625594026" sldId="732"/>
        </pc:sldMkLst>
      </pc:sldChg>
      <pc:sldChg chg="addSp delSp modSp mod modNotesTx">
        <pc:chgData name="蛸井　潔" userId="85101d32-5ea7-4045-8c31-54bff095f1ce" providerId="ADAL" clId="{F9E7F12D-7696-4FF5-AE2E-484109D7E225}" dt="2023-09-16T07:23:20.437" v="1137" actId="115"/>
        <pc:sldMkLst>
          <pc:docMk/>
          <pc:sldMk cId="3838694897" sldId="733"/>
        </pc:sldMkLst>
        <pc:spChg chg="add del mod">
          <ac:chgData name="蛸井　潔" userId="85101d32-5ea7-4045-8c31-54bff095f1ce" providerId="ADAL" clId="{F9E7F12D-7696-4FF5-AE2E-484109D7E225}" dt="2023-09-16T05:35:52.152" v="897"/>
          <ac:spMkLst>
            <pc:docMk/>
            <pc:sldMk cId="3838694897" sldId="733"/>
            <ac:spMk id="4" creationId="{B79A3129-135C-5714-8035-DB2D593F444E}"/>
          </ac:spMkLst>
        </pc:spChg>
        <pc:picChg chg="del">
          <ac:chgData name="蛸井　潔" userId="85101d32-5ea7-4045-8c31-54bff095f1ce" providerId="ADAL" clId="{F9E7F12D-7696-4FF5-AE2E-484109D7E225}" dt="2023-09-16T05:35:31.562" v="892" actId="478"/>
          <ac:picMkLst>
            <pc:docMk/>
            <pc:sldMk cId="3838694897" sldId="733"/>
            <ac:picMk id="7" creationId="{7A8B82DF-1112-47B9-0D0B-8B64EEB6F8C6}"/>
          </ac:picMkLst>
        </pc:picChg>
        <pc:picChg chg="add del mod">
          <ac:chgData name="蛸井　潔" userId="85101d32-5ea7-4045-8c31-54bff095f1ce" providerId="ADAL" clId="{F9E7F12D-7696-4FF5-AE2E-484109D7E225}" dt="2023-09-16T05:35:50.424" v="896" actId="478"/>
          <ac:picMkLst>
            <pc:docMk/>
            <pc:sldMk cId="3838694897" sldId="733"/>
            <ac:picMk id="8" creationId="{D2D6FB26-62A8-8DF4-53B4-E60915908FE5}"/>
          </ac:picMkLst>
        </pc:picChg>
        <pc:picChg chg="add mod">
          <ac:chgData name="蛸井　潔" userId="85101d32-5ea7-4045-8c31-54bff095f1ce" providerId="ADAL" clId="{F9E7F12D-7696-4FF5-AE2E-484109D7E225}" dt="2023-09-16T05:35:52.152" v="897"/>
          <ac:picMkLst>
            <pc:docMk/>
            <pc:sldMk cId="3838694897" sldId="733"/>
            <ac:picMk id="9" creationId="{8EC3A9E8-917B-5069-03DE-6EA1DA2B6A36}"/>
          </ac:picMkLst>
        </pc:picChg>
      </pc:sldChg>
      <pc:sldChg chg="addSp delSp modSp mod modNotesTx">
        <pc:chgData name="蛸井　潔" userId="85101d32-5ea7-4045-8c31-54bff095f1ce" providerId="ADAL" clId="{F9E7F12D-7696-4FF5-AE2E-484109D7E225}" dt="2023-09-16T07:31:44.697" v="1187" actId="115"/>
        <pc:sldMkLst>
          <pc:docMk/>
          <pc:sldMk cId="1574356262" sldId="735"/>
        </pc:sldMkLst>
        <pc:spChg chg="add del mod">
          <ac:chgData name="蛸井　潔" userId="85101d32-5ea7-4045-8c31-54bff095f1ce" providerId="ADAL" clId="{F9E7F12D-7696-4FF5-AE2E-484109D7E225}" dt="2023-09-16T05:36:17.264" v="903"/>
          <ac:spMkLst>
            <pc:docMk/>
            <pc:sldMk cId="1574356262" sldId="735"/>
            <ac:spMk id="11" creationId="{3A675F61-820C-9E8C-6201-03960DDCBBDB}"/>
          </ac:spMkLst>
        </pc:spChg>
        <pc:picChg chg="add mod">
          <ac:chgData name="蛸井　潔" userId="85101d32-5ea7-4045-8c31-54bff095f1ce" providerId="ADAL" clId="{F9E7F12D-7696-4FF5-AE2E-484109D7E225}" dt="2023-09-16T05:36:17.264" v="903"/>
          <ac:picMkLst>
            <pc:docMk/>
            <pc:sldMk cId="1574356262" sldId="735"/>
            <ac:picMk id="12" creationId="{5C774433-4A09-2C61-84E2-44ACD17F7B4D}"/>
          </ac:picMkLst>
        </pc:picChg>
        <pc:picChg chg="del">
          <ac:chgData name="蛸井　潔" userId="85101d32-5ea7-4045-8c31-54bff095f1ce" providerId="ADAL" clId="{F9E7F12D-7696-4FF5-AE2E-484109D7E225}" dt="2023-09-16T05:36:15.190" v="902" actId="478"/>
          <ac:picMkLst>
            <pc:docMk/>
            <pc:sldMk cId="1574356262" sldId="735"/>
            <ac:picMk id="13" creationId="{FA0179B9-8E04-72C0-BB41-C564C9680D18}"/>
          </ac:picMkLst>
        </pc:picChg>
      </pc:sldChg>
      <pc:sldChg chg="addSp delSp modSp mod modNotesTx">
        <pc:chgData name="蛸井　潔" userId="85101d32-5ea7-4045-8c31-54bff095f1ce" providerId="ADAL" clId="{F9E7F12D-7696-4FF5-AE2E-484109D7E225}" dt="2023-09-16T05:48:39.608" v="944" actId="113"/>
        <pc:sldMkLst>
          <pc:docMk/>
          <pc:sldMk cId="3558823000" sldId="739"/>
        </pc:sldMkLst>
        <pc:spChg chg="add del mod">
          <ac:chgData name="蛸井　潔" userId="85101d32-5ea7-4045-8c31-54bff095f1ce" providerId="ADAL" clId="{F9E7F12D-7696-4FF5-AE2E-484109D7E225}" dt="2023-09-16T05:36:02.263" v="899"/>
          <ac:spMkLst>
            <pc:docMk/>
            <pc:sldMk cId="3558823000" sldId="739"/>
            <ac:spMk id="11" creationId="{5697FD44-C47F-C4F3-2C62-43DC988704D6}"/>
          </ac:spMkLst>
        </pc:spChg>
        <pc:picChg chg="add mod">
          <ac:chgData name="蛸井　潔" userId="85101d32-5ea7-4045-8c31-54bff095f1ce" providerId="ADAL" clId="{F9E7F12D-7696-4FF5-AE2E-484109D7E225}" dt="2023-09-16T05:36:02.263" v="899"/>
          <ac:picMkLst>
            <pc:docMk/>
            <pc:sldMk cId="3558823000" sldId="739"/>
            <ac:picMk id="12" creationId="{7C4C7B3E-108C-6C62-8B16-0866A9111C28}"/>
          </ac:picMkLst>
        </pc:picChg>
        <pc:picChg chg="del">
          <ac:chgData name="蛸井　潔" userId="85101d32-5ea7-4045-8c31-54bff095f1ce" providerId="ADAL" clId="{F9E7F12D-7696-4FF5-AE2E-484109D7E225}" dt="2023-09-16T05:36:00.107" v="898" actId="478"/>
          <ac:picMkLst>
            <pc:docMk/>
            <pc:sldMk cId="3558823000" sldId="739"/>
            <ac:picMk id="13" creationId="{3330BD06-6B1E-6730-A2FD-FC37E2716DFA}"/>
          </ac:picMkLst>
        </pc:picChg>
      </pc:sldChg>
      <pc:sldChg chg="addSp delSp modSp mod modNotesTx">
        <pc:chgData name="蛸井　潔" userId="85101d32-5ea7-4045-8c31-54bff095f1ce" providerId="ADAL" clId="{F9E7F12D-7696-4FF5-AE2E-484109D7E225}" dt="2023-09-16T07:20:07.018" v="1122" actId="115"/>
        <pc:sldMkLst>
          <pc:docMk/>
          <pc:sldMk cId="1545716132" sldId="740"/>
        </pc:sldMkLst>
        <pc:spChg chg="add del mod">
          <ac:chgData name="蛸井　潔" userId="85101d32-5ea7-4045-8c31-54bff095f1ce" providerId="ADAL" clId="{F9E7F12D-7696-4FF5-AE2E-484109D7E225}" dt="2023-09-16T05:35:45.564" v="895"/>
          <ac:spMkLst>
            <pc:docMk/>
            <pc:sldMk cId="1545716132" sldId="740"/>
            <ac:spMk id="5" creationId="{DAFCCC35-1F50-AFBC-2E18-49FF96D29C79}"/>
          </ac:spMkLst>
        </pc:spChg>
        <pc:picChg chg="del">
          <ac:chgData name="蛸井　潔" userId="85101d32-5ea7-4045-8c31-54bff095f1ce" providerId="ADAL" clId="{F9E7F12D-7696-4FF5-AE2E-484109D7E225}" dt="2023-09-16T05:35:22.860" v="890" actId="478"/>
          <ac:picMkLst>
            <pc:docMk/>
            <pc:sldMk cId="1545716132" sldId="740"/>
            <ac:picMk id="6" creationId="{F1758903-8EEE-0D7A-90D0-98E3E06C8F99}"/>
          </ac:picMkLst>
        </pc:picChg>
        <pc:picChg chg="add del mod">
          <ac:chgData name="蛸井　潔" userId="85101d32-5ea7-4045-8c31-54bff095f1ce" providerId="ADAL" clId="{F9E7F12D-7696-4FF5-AE2E-484109D7E225}" dt="2023-09-16T05:35:43.703" v="894" actId="478"/>
          <ac:picMkLst>
            <pc:docMk/>
            <pc:sldMk cId="1545716132" sldId="740"/>
            <ac:picMk id="8" creationId="{AC0C0C57-25E0-FB4E-9D1B-2127D602309F}"/>
          </ac:picMkLst>
        </pc:picChg>
        <pc:picChg chg="add mod">
          <ac:chgData name="蛸井　潔" userId="85101d32-5ea7-4045-8c31-54bff095f1ce" providerId="ADAL" clId="{F9E7F12D-7696-4FF5-AE2E-484109D7E225}" dt="2023-09-16T05:35:45.564" v="895"/>
          <ac:picMkLst>
            <pc:docMk/>
            <pc:sldMk cId="1545716132" sldId="740"/>
            <ac:picMk id="9" creationId="{3425DBA8-771E-DBD0-9173-2DE921319DD3}"/>
          </ac:picMkLst>
        </pc:picChg>
      </pc:sldChg>
      <pc:sldChg chg="addSp delSp modSp mod modNotesTx">
        <pc:chgData name="蛸井　潔" userId="85101d32-5ea7-4045-8c31-54bff095f1ce" providerId="ADAL" clId="{F9E7F12D-7696-4FF5-AE2E-484109D7E225}" dt="2023-09-16T07:29:24.486" v="1173" actId="113"/>
        <pc:sldMkLst>
          <pc:docMk/>
          <pc:sldMk cId="1755641594" sldId="741"/>
        </pc:sldMkLst>
        <pc:spChg chg="add del mod">
          <ac:chgData name="蛸井　潔" userId="85101d32-5ea7-4045-8c31-54bff095f1ce" providerId="ADAL" clId="{F9E7F12D-7696-4FF5-AE2E-484109D7E225}" dt="2023-09-16T05:36:10.794" v="901"/>
          <ac:spMkLst>
            <pc:docMk/>
            <pc:sldMk cId="1755641594" sldId="741"/>
            <ac:spMk id="5" creationId="{F6C05AB7-52D5-C501-9387-48D74A29B70A}"/>
          </ac:spMkLst>
        </pc:spChg>
        <pc:picChg chg="del">
          <ac:chgData name="蛸井　潔" userId="85101d32-5ea7-4045-8c31-54bff095f1ce" providerId="ADAL" clId="{F9E7F12D-7696-4FF5-AE2E-484109D7E225}" dt="2023-09-16T05:36:08.514" v="900" actId="478"/>
          <ac:picMkLst>
            <pc:docMk/>
            <pc:sldMk cId="1755641594" sldId="741"/>
            <ac:picMk id="6" creationId="{628D3189-99C1-933D-B40C-AF9C6DE22A44}"/>
          </ac:picMkLst>
        </pc:picChg>
        <pc:picChg chg="add mod">
          <ac:chgData name="蛸井　潔" userId="85101d32-5ea7-4045-8c31-54bff095f1ce" providerId="ADAL" clId="{F9E7F12D-7696-4FF5-AE2E-484109D7E225}" dt="2023-09-16T05:36:10.794" v="901"/>
          <ac:picMkLst>
            <pc:docMk/>
            <pc:sldMk cId="1755641594" sldId="741"/>
            <ac:picMk id="8" creationId="{EDEC4034-8236-7DDC-1B4F-7CF626E67430}"/>
          </ac:picMkLst>
        </pc:picChg>
      </pc:sldChg>
      <pc:sldChg chg="addSp delSp modSp mod modNotesTx">
        <pc:chgData name="蛸井　潔" userId="85101d32-5ea7-4045-8c31-54bff095f1ce" providerId="ADAL" clId="{F9E7F12D-7696-4FF5-AE2E-484109D7E225}" dt="2023-09-16T07:52:05.414" v="1257" actId="113"/>
        <pc:sldMkLst>
          <pc:docMk/>
          <pc:sldMk cId="1933071426" sldId="742"/>
        </pc:sldMkLst>
        <pc:spChg chg="add del mod">
          <ac:chgData name="蛸井　潔" userId="85101d32-5ea7-4045-8c31-54bff095f1ce" providerId="ADAL" clId="{F9E7F12D-7696-4FF5-AE2E-484109D7E225}" dt="2023-09-16T05:36:24.814" v="905"/>
          <ac:spMkLst>
            <pc:docMk/>
            <pc:sldMk cId="1933071426" sldId="742"/>
            <ac:spMk id="5" creationId="{869C0297-4E77-B2B1-FCAA-B698C85169F9}"/>
          </ac:spMkLst>
        </pc:spChg>
        <pc:spChg chg="mod">
          <ac:chgData name="蛸井　潔" userId="85101d32-5ea7-4045-8c31-54bff095f1ce" providerId="ADAL" clId="{F9E7F12D-7696-4FF5-AE2E-484109D7E225}" dt="2023-09-13T00:05:19.984" v="461" actId="20577"/>
          <ac:spMkLst>
            <pc:docMk/>
            <pc:sldMk cId="1933071426" sldId="742"/>
            <ac:spMk id="11" creationId="{384FE18A-6B4C-3E6D-8BCE-8460423C012F}"/>
          </ac:spMkLst>
        </pc:spChg>
        <pc:picChg chg="del">
          <ac:chgData name="蛸井　潔" userId="85101d32-5ea7-4045-8c31-54bff095f1ce" providerId="ADAL" clId="{F9E7F12D-7696-4FF5-AE2E-484109D7E225}" dt="2023-09-16T05:36:23.201" v="904" actId="478"/>
          <ac:picMkLst>
            <pc:docMk/>
            <pc:sldMk cId="1933071426" sldId="742"/>
            <ac:picMk id="6" creationId="{F7AE2565-5CEA-51AA-A7F4-A5A354398461}"/>
          </ac:picMkLst>
        </pc:picChg>
        <pc:picChg chg="add mod">
          <ac:chgData name="蛸井　潔" userId="85101d32-5ea7-4045-8c31-54bff095f1ce" providerId="ADAL" clId="{F9E7F12D-7696-4FF5-AE2E-484109D7E225}" dt="2023-09-16T05:36:24.814" v="905"/>
          <ac:picMkLst>
            <pc:docMk/>
            <pc:sldMk cId="1933071426" sldId="742"/>
            <ac:picMk id="8" creationId="{210F4720-33E5-5B9A-11E6-3BAA99E72155}"/>
          </ac:picMkLst>
        </pc:picChg>
      </pc:sldChg>
      <pc:sldChg chg="addSp delSp modSp mod modNotesTx">
        <pc:chgData name="蛸井　潔" userId="85101d32-5ea7-4045-8c31-54bff095f1ce" providerId="ADAL" clId="{F9E7F12D-7696-4FF5-AE2E-484109D7E225}" dt="2023-09-16T07:54:03.728" v="1270" actId="115"/>
        <pc:sldMkLst>
          <pc:docMk/>
          <pc:sldMk cId="956560533" sldId="743"/>
        </pc:sldMkLst>
        <pc:spChg chg="add del mod">
          <ac:chgData name="蛸井　潔" userId="85101d32-5ea7-4045-8c31-54bff095f1ce" providerId="ADAL" clId="{F9E7F12D-7696-4FF5-AE2E-484109D7E225}" dt="2023-09-16T05:37:09.464" v="907"/>
          <ac:spMkLst>
            <pc:docMk/>
            <pc:sldMk cId="956560533" sldId="743"/>
            <ac:spMk id="5" creationId="{1D63C4D6-877F-4C07-8C77-7F3D97C2AB91}"/>
          </ac:spMkLst>
        </pc:spChg>
        <pc:spChg chg="mod">
          <ac:chgData name="蛸井　潔" userId="85101d32-5ea7-4045-8c31-54bff095f1ce" providerId="ADAL" clId="{F9E7F12D-7696-4FF5-AE2E-484109D7E225}" dt="2023-09-16T05:19:58.948" v="767" actId="20577"/>
          <ac:spMkLst>
            <pc:docMk/>
            <pc:sldMk cId="956560533" sldId="743"/>
            <ac:spMk id="11" creationId="{384FE18A-6B4C-3E6D-8BCE-8460423C012F}"/>
          </ac:spMkLst>
        </pc:spChg>
        <pc:picChg chg="del">
          <ac:chgData name="蛸井　潔" userId="85101d32-5ea7-4045-8c31-54bff095f1ce" providerId="ADAL" clId="{F9E7F12D-7696-4FF5-AE2E-484109D7E225}" dt="2023-09-16T05:37:05.994" v="906" actId="478"/>
          <ac:picMkLst>
            <pc:docMk/>
            <pc:sldMk cId="956560533" sldId="743"/>
            <ac:picMk id="6" creationId="{6A48474E-A2EE-9A9D-229B-EBFAFB315723}"/>
          </ac:picMkLst>
        </pc:picChg>
        <pc:picChg chg="add mod">
          <ac:chgData name="蛸井　潔" userId="85101d32-5ea7-4045-8c31-54bff095f1ce" providerId="ADAL" clId="{F9E7F12D-7696-4FF5-AE2E-484109D7E225}" dt="2023-09-16T05:37:09.464" v="907"/>
          <ac:picMkLst>
            <pc:docMk/>
            <pc:sldMk cId="956560533" sldId="743"/>
            <ac:picMk id="8" creationId="{6AE713B3-839D-F86B-0C16-653C0886E25D}"/>
          </ac:picMkLst>
        </pc:picChg>
      </pc:sldChg>
      <pc:sldChg chg="del">
        <pc:chgData name="蛸井　潔" userId="85101d32-5ea7-4045-8c31-54bff095f1ce" providerId="ADAL" clId="{F9E7F12D-7696-4FF5-AE2E-484109D7E225}" dt="2023-09-07T07:04:48.448" v="1" actId="47"/>
        <pc:sldMkLst>
          <pc:docMk/>
          <pc:sldMk cId="2772903159" sldId="744"/>
        </pc:sldMkLst>
      </pc:sldChg>
      <pc:sldChg chg="modSp mod modNotesTx">
        <pc:chgData name="蛸井　潔" userId="85101d32-5ea7-4045-8c31-54bff095f1ce" providerId="ADAL" clId="{F9E7F12D-7696-4FF5-AE2E-484109D7E225}" dt="2023-09-16T05:20:43.145" v="770" actId="20577"/>
        <pc:sldMkLst>
          <pc:docMk/>
          <pc:sldMk cId="645022865" sldId="745"/>
        </pc:sldMkLst>
        <pc:spChg chg="mod">
          <ac:chgData name="蛸井　潔" userId="85101d32-5ea7-4045-8c31-54bff095f1ce" providerId="ADAL" clId="{F9E7F12D-7696-4FF5-AE2E-484109D7E225}" dt="2023-09-16T05:20:43.145" v="770" actId="20577"/>
          <ac:spMkLst>
            <pc:docMk/>
            <pc:sldMk cId="645022865" sldId="745"/>
            <ac:spMk id="19" creationId="{E18EDF07-7DF9-4994-951F-048782EDC933}"/>
          </ac:spMkLst>
        </pc:spChg>
      </pc:sldChg>
      <pc:sldChg chg="modSp mod modNotesTx">
        <pc:chgData name="蛸井　潔" userId="85101d32-5ea7-4045-8c31-54bff095f1ce" providerId="ADAL" clId="{F9E7F12D-7696-4FF5-AE2E-484109D7E225}" dt="2023-09-16T06:52:12.258" v="1014" actId="115"/>
        <pc:sldMkLst>
          <pc:docMk/>
          <pc:sldMk cId="741660994" sldId="746"/>
        </pc:sldMkLst>
        <pc:spChg chg="mod">
          <ac:chgData name="蛸井　潔" userId="85101d32-5ea7-4045-8c31-54bff095f1ce" providerId="ADAL" clId="{F9E7F12D-7696-4FF5-AE2E-484109D7E225}" dt="2023-09-16T05:21:02.862" v="773" actId="20577"/>
          <ac:spMkLst>
            <pc:docMk/>
            <pc:sldMk cId="741660994" sldId="746"/>
            <ac:spMk id="2" creationId="{F0C0017A-7D21-FFAC-F4D3-1F471940E8D1}"/>
          </ac:spMkLst>
        </pc:spChg>
      </pc:sldChg>
      <pc:sldChg chg="addSp delSp modSp mod modNotesTx">
        <pc:chgData name="蛸井　潔" userId="85101d32-5ea7-4045-8c31-54bff095f1ce" providerId="ADAL" clId="{F9E7F12D-7696-4FF5-AE2E-484109D7E225}" dt="2023-09-16T07:06:11.537" v="1060" actId="113"/>
        <pc:sldMkLst>
          <pc:docMk/>
          <pc:sldMk cId="2027447286" sldId="747"/>
        </pc:sldMkLst>
        <pc:spChg chg="mod">
          <ac:chgData name="蛸井　潔" userId="85101d32-5ea7-4045-8c31-54bff095f1ce" providerId="ADAL" clId="{F9E7F12D-7696-4FF5-AE2E-484109D7E225}" dt="2023-09-16T05:27:37.498" v="866" actId="20577"/>
          <ac:spMkLst>
            <pc:docMk/>
            <pc:sldMk cId="2027447286" sldId="747"/>
            <ac:spMk id="2" creationId="{7E50956C-9079-7C14-8676-883E1437B244}"/>
          </ac:spMkLst>
        </pc:spChg>
        <pc:spChg chg="mod">
          <ac:chgData name="蛸井　潔" userId="85101d32-5ea7-4045-8c31-54bff095f1ce" providerId="ADAL" clId="{F9E7F12D-7696-4FF5-AE2E-484109D7E225}" dt="2023-09-13T01:04:27.746" v="744" actId="20577"/>
          <ac:spMkLst>
            <pc:docMk/>
            <pc:sldMk cId="2027447286" sldId="747"/>
            <ac:spMk id="4" creationId="{F2039EAE-FAB1-491E-982A-D7FCCB5F9F18}"/>
          </ac:spMkLst>
        </pc:spChg>
        <pc:spChg chg="add del mod">
          <ac:chgData name="蛸井　潔" userId="85101d32-5ea7-4045-8c31-54bff095f1ce" providerId="ADAL" clId="{F9E7F12D-7696-4FF5-AE2E-484109D7E225}" dt="2023-09-16T05:34:50.362" v="885"/>
          <ac:spMkLst>
            <pc:docMk/>
            <pc:sldMk cId="2027447286" sldId="747"/>
            <ac:spMk id="7" creationId="{4AD5B98E-D15C-7DD8-90B9-2E0053056B58}"/>
          </ac:spMkLst>
        </pc:spChg>
        <pc:picChg chg="del">
          <ac:chgData name="蛸井　潔" userId="85101d32-5ea7-4045-8c31-54bff095f1ce" providerId="ADAL" clId="{F9E7F12D-7696-4FF5-AE2E-484109D7E225}" dt="2023-09-16T05:34:47.106" v="884" actId="478"/>
          <ac:picMkLst>
            <pc:docMk/>
            <pc:sldMk cId="2027447286" sldId="747"/>
            <ac:picMk id="8" creationId="{F9E9F101-B734-FE5A-36F0-B66BAE1DA4FE}"/>
          </ac:picMkLst>
        </pc:picChg>
        <pc:picChg chg="add mod">
          <ac:chgData name="蛸井　潔" userId="85101d32-5ea7-4045-8c31-54bff095f1ce" providerId="ADAL" clId="{F9E7F12D-7696-4FF5-AE2E-484109D7E225}" dt="2023-09-16T05:34:50.362" v="885"/>
          <ac:picMkLst>
            <pc:docMk/>
            <pc:sldMk cId="2027447286" sldId="747"/>
            <ac:picMk id="9" creationId="{D604E526-D083-09AB-DF90-50C3F78FAEF8}"/>
          </ac:picMkLst>
        </pc:picChg>
      </pc:sldChg>
      <pc:sldChg chg="modNotesTx">
        <pc:chgData name="蛸井　潔" userId="85101d32-5ea7-4045-8c31-54bff095f1ce" providerId="ADAL" clId="{F9E7F12D-7696-4FF5-AE2E-484109D7E225}" dt="2023-09-16T07:11:16.138" v="1078" actId="115"/>
        <pc:sldMkLst>
          <pc:docMk/>
          <pc:sldMk cId="31136683" sldId="748"/>
        </pc:sldMkLst>
      </pc:sldChg>
      <pc:sldChg chg="modNotesTx">
        <pc:chgData name="蛸井　潔" userId="85101d32-5ea7-4045-8c31-54bff095f1ce" providerId="ADAL" clId="{F9E7F12D-7696-4FF5-AE2E-484109D7E225}" dt="2023-09-16T07:26:14.487" v="1153" actId="115"/>
        <pc:sldMkLst>
          <pc:docMk/>
          <pc:sldMk cId="1201666445" sldId="749"/>
        </pc:sldMkLst>
      </pc:sldChg>
      <pc:sldChg chg="modNotesTx">
        <pc:chgData name="蛸井　潔" userId="85101d32-5ea7-4045-8c31-54bff095f1ce" providerId="ADAL" clId="{F9E7F12D-7696-4FF5-AE2E-484109D7E225}" dt="2023-09-16T07:27:25.789" v="1161" actId="115"/>
        <pc:sldMkLst>
          <pc:docMk/>
          <pc:sldMk cId="1680947446" sldId="750"/>
        </pc:sldMkLst>
      </pc:sldChg>
      <pc:sldChg chg="delSp modSp add mod ord modNotesTx">
        <pc:chgData name="蛸井　潔" userId="85101d32-5ea7-4045-8c31-54bff095f1ce" providerId="ADAL" clId="{F9E7F12D-7696-4FF5-AE2E-484109D7E225}" dt="2023-09-16T05:45:53.641" v="927" actId="113"/>
        <pc:sldMkLst>
          <pc:docMk/>
          <pc:sldMk cId="3811501119" sldId="751"/>
        </pc:sldMkLst>
        <pc:spChg chg="del mod">
          <ac:chgData name="蛸井　潔" userId="85101d32-5ea7-4045-8c31-54bff095f1ce" providerId="ADAL" clId="{F9E7F12D-7696-4FF5-AE2E-484109D7E225}" dt="2023-09-16T05:44:16.761" v="912" actId="478"/>
          <ac:spMkLst>
            <pc:docMk/>
            <pc:sldMk cId="3811501119" sldId="751"/>
            <ac:spMk id="5" creationId="{3CBAB66B-0A7C-45F1-8674-5FA34FE3B1B2}"/>
          </ac:spMkLst>
        </pc:spChg>
        <pc:picChg chg="del mod">
          <ac:chgData name="蛸井　潔" userId="85101d32-5ea7-4045-8c31-54bff095f1ce" providerId="ADAL" clId="{F9E7F12D-7696-4FF5-AE2E-484109D7E225}" dt="2023-09-16T05:44:16.761" v="912" actId="478"/>
          <ac:picMkLst>
            <pc:docMk/>
            <pc:sldMk cId="3811501119" sldId="751"/>
            <ac:picMk id="33" creationId="{3C854BDC-0CC3-4FA4-8653-600C2561A5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AA3E9-6253-48F2-9892-C85955644B5E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C8F0E-D1D5-40C7-B9E8-E335AB43E2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5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600" u="sng" dirty="0"/>
              <a:t>Thank you, chairman</a:t>
            </a:r>
            <a:r>
              <a:rPr lang="en-US" altLang="ja-JP" sz="1600" dirty="0"/>
              <a:t>, for kind </a:t>
            </a:r>
            <a:r>
              <a:rPr lang="en-US" altLang="ja-JP" sz="1600" b="1" dirty="0"/>
              <a:t>introduction</a:t>
            </a:r>
            <a:r>
              <a:rPr lang="en-US" altLang="ja-JP" sz="1600" dirty="0"/>
              <a:t>.</a:t>
            </a:r>
            <a:endParaRPr lang="en-US" sz="1600" dirty="0"/>
          </a:p>
          <a:p>
            <a:r>
              <a:rPr lang="en-US" sz="1600" dirty="0"/>
              <a:t>I’m </a:t>
            </a:r>
            <a:r>
              <a:rPr lang="en-US" sz="1600" b="1" dirty="0"/>
              <a:t>Kiyoshi Takoi</a:t>
            </a:r>
            <a:r>
              <a:rPr lang="en-US" sz="1600" dirty="0"/>
              <a:t> from </a:t>
            </a:r>
            <a:r>
              <a:rPr lang="en-US" sz="1600" u="sng" dirty="0"/>
              <a:t>Sapporo breweries</a:t>
            </a:r>
            <a:r>
              <a:rPr lang="en-US" sz="1600" dirty="0"/>
              <a:t> in Japan. </a:t>
            </a:r>
            <a:r>
              <a:rPr lang="en-US" sz="1600" b="1" dirty="0"/>
              <a:t>Today</a:t>
            </a:r>
            <a:r>
              <a:rPr lang="en-US" sz="1600" dirty="0"/>
              <a:t>, I’ll present </a:t>
            </a:r>
            <a:r>
              <a:rPr lang="en-US" sz="1600" u="sng" dirty="0"/>
              <a:t>our recent study</a:t>
            </a:r>
            <a:r>
              <a:rPr lang="en-US" sz="1600" dirty="0"/>
              <a:t>, titled ‘</a:t>
            </a:r>
            <a:r>
              <a:rPr lang="en-US" sz="1600" u="sng" dirty="0"/>
              <a:t>Study on</a:t>
            </a:r>
            <a:r>
              <a:rPr lang="en-US" sz="1600" dirty="0"/>
              <a:t> </a:t>
            </a:r>
            <a:r>
              <a:rPr lang="en-US" sz="1600" u="sng" dirty="0"/>
              <a:t>characteristic aroma</a:t>
            </a:r>
            <a:r>
              <a:rPr lang="en-US" sz="1600" dirty="0"/>
              <a:t> in special beers </a:t>
            </a:r>
            <a:r>
              <a:rPr lang="en-US" sz="1600" u="sng" dirty="0"/>
              <a:t>brewed with</a:t>
            </a:r>
            <a:r>
              <a:rPr lang="en-US" sz="1600" dirty="0"/>
              <a:t> </a:t>
            </a:r>
            <a:r>
              <a:rPr lang="en-US" sz="1600" b="1" dirty="0"/>
              <a:t>coriander seeds</a:t>
            </a:r>
            <a:r>
              <a:rPr lang="en-US" sz="1600" dirty="0"/>
              <a:t>: Profiling of </a:t>
            </a:r>
            <a:r>
              <a:rPr lang="en-US" sz="1600" u="sng" dirty="0"/>
              <a:t>flavor compounds</a:t>
            </a:r>
            <a:r>
              <a:rPr lang="en-US" sz="1600" dirty="0"/>
              <a:t> derived from </a:t>
            </a:r>
            <a:r>
              <a:rPr lang="en-US" sz="1600" b="1" dirty="0"/>
              <a:t>different</a:t>
            </a:r>
            <a:r>
              <a:rPr lang="en-US" sz="1600" dirty="0"/>
              <a:t> growing areas’.</a:t>
            </a:r>
          </a:p>
          <a:p>
            <a:endParaRPr lang="en-US" dirty="0"/>
          </a:p>
          <a:p>
            <a:r>
              <a:rPr lang="en-US" dirty="0"/>
              <a:t>SAY:</a:t>
            </a:r>
          </a:p>
          <a:p>
            <a:endParaRPr lang="en-US" dirty="0"/>
          </a:p>
          <a:p>
            <a:r>
              <a:rPr lang="en-US" dirty="0"/>
              <a:t>Good morning everyone and welcome to today’s session. The [name association] presents [name of session title]. </a:t>
            </a:r>
          </a:p>
          <a:p>
            <a:endParaRPr lang="en-US" dirty="0"/>
          </a:p>
          <a:p>
            <a:r>
              <a:rPr lang="en-US" dirty="0"/>
              <a:t>I would like to introduce myself. I am [insert name], from [company]  and I am [position at company, brief relationship to association or topic] and I will be moderating the session.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66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From this result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, 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the contents of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geraniol and beta-citronellol in beer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could increase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depending on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the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initial content of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geraniol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in the wort</a:t>
            </a:r>
            <a:r>
              <a:rPr lang="ja-JP" altLang="en-US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using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geraniol-rich hops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</a:t>
            </a: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64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In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addition,</a:t>
            </a:r>
            <a:r>
              <a:rPr lang="ja-JP" altLang="en-US" sz="1600" u="none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we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try to evaluate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the change in flavor impression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by synergy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among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monoterpene alcohols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We prepared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model solutions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simulating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the concentrations of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these</a:t>
            </a:r>
            <a:r>
              <a:rPr lang="ja-JP" altLang="en-US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compounds in the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Citra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beer,</a:t>
            </a:r>
            <a:r>
              <a:rPr lang="ja-JP" altLang="en-US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Trial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1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This slide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shows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the flavor profile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of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linalool solution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solely.</a:t>
            </a: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5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With </a:t>
            </a:r>
            <a:r>
              <a:rPr lang="en-US" altLang="ja-JP" sz="1200" b="1" dirty="0">
                <a:latin typeface="Arial" panose="020B0604020202020204" pitchFamily="34" charset="0"/>
                <a:ea typeface="ＭＳ Ｐゴシック" panose="020B0600070205080204" pitchFamily="50" charset="-128"/>
              </a:rPr>
              <a:t>the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coexistence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of </a:t>
            </a:r>
            <a:r>
              <a:rPr lang="en-US" altLang="ja-JP" sz="1200" b="1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all compounds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, fruity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and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citrus characters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were </a:t>
            </a:r>
            <a:r>
              <a:rPr lang="en-US" altLang="ja-JP" sz="1200" b="1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maximized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u="sng" dirty="0">
                <a:latin typeface="Arial" panose="020B0604020202020204" pitchFamily="34" charset="0"/>
              </a:rPr>
              <a:t>From</a:t>
            </a:r>
            <a:r>
              <a:rPr lang="ja-JP" altLang="en-US" sz="1200" u="sng" dirty="0">
                <a:latin typeface="Arial" panose="020B0604020202020204" pitchFamily="34" charset="0"/>
              </a:rPr>
              <a:t> </a:t>
            </a:r>
            <a:r>
              <a:rPr lang="en-US" altLang="ja-JP" sz="1200" u="sng" dirty="0">
                <a:latin typeface="Arial" panose="020B0604020202020204" pitchFamily="34" charset="0"/>
              </a:rPr>
              <a:t>these</a:t>
            </a:r>
            <a:r>
              <a:rPr lang="ja-JP" altLang="en-US" sz="1200" u="sng" dirty="0">
                <a:latin typeface="Arial" panose="020B0604020202020204" pitchFamily="34" charset="0"/>
              </a:rPr>
              <a:t> </a:t>
            </a:r>
            <a:r>
              <a:rPr lang="en-US" altLang="ja-JP" sz="1200" u="sng" dirty="0">
                <a:latin typeface="Arial" panose="020B0604020202020204" pitchFamily="34" charset="0"/>
              </a:rPr>
              <a:t>results,</a:t>
            </a:r>
            <a:r>
              <a:rPr lang="ja-JP" altLang="en-US" sz="1200" u="none" dirty="0">
                <a:latin typeface="Arial" panose="020B0604020202020204" pitchFamily="34" charset="0"/>
              </a:rPr>
              <a:t> </a:t>
            </a:r>
            <a:r>
              <a:rPr lang="en-US" altLang="ja-JP" sz="1200" u="none" dirty="0">
                <a:latin typeface="Arial" panose="020B0604020202020204" pitchFamily="34" charset="0"/>
              </a:rPr>
              <a:t>it is thought that </a:t>
            </a:r>
            <a:r>
              <a:rPr lang="en-US" altLang="ja-JP" sz="1200" b="1" u="none" dirty="0">
                <a:latin typeface="Arial" panose="020B0604020202020204" pitchFamily="34" charset="0"/>
              </a:rPr>
              <a:t>geraniol metabolism</a:t>
            </a:r>
            <a:r>
              <a:rPr lang="en-US" altLang="ja-JP" sz="1200" u="none" dirty="0">
                <a:latin typeface="Arial" panose="020B0604020202020204" pitchFamily="34" charset="0"/>
              </a:rPr>
              <a:t> </a:t>
            </a:r>
            <a:r>
              <a:rPr lang="en-US" altLang="ja-JP" sz="1200" u="sng" dirty="0">
                <a:latin typeface="Arial" panose="020B0604020202020204" pitchFamily="34" charset="0"/>
              </a:rPr>
              <a:t>by yeast</a:t>
            </a:r>
            <a:r>
              <a:rPr lang="en-US" altLang="ja-JP" sz="1200" dirty="0">
                <a:latin typeface="Arial" panose="020B0604020202020204" pitchFamily="34" charset="0"/>
              </a:rPr>
              <a:t> is important for </a:t>
            </a:r>
            <a:r>
              <a:rPr lang="en-US" altLang="ja-JP" sz="1200" u="sng" dirty="0">
                <a:latin typeface="Arial" panose="020B0604020202020204" pitchFamily="34" charset="0"/>
              </a:rPr>
              <a:t>the </a:t>
            </a:r>
            <a:r>
              <a:rPr lang="en-US" altLang="ja-JP" sz="1200" b="1" u="sng" dirty="0">
                <a:latin typeface="Arial" panose="020B0604020202020204" pitchFamily="34" charset="0"/>
              </a:rPr>
              <a:t>Citrus flavor</a:t>
            </a:r>
            <a:r>
              <a:rPr lang="en-US" altLang="ja-JP" sz="1200" u="sng" dirty="0">
                <a:latin typeface="Arial" panose="020B0604020202020204" pitchFamily="34" charset="0"/>
              </a:rPr>
              <a:t> of beer</a:t>
            </a:r>
            <a:r>
              <a:rPr lang="en-US" altLang="ja-JP" sz="1200" dirty="0">
                <a:latin typeface="Arial" panose="020B0604020202020204" pitchFamily="34" charset="0"/>
              </a:rPr>
              <a:t>, because </a:t>
            </a:r>
            <a:r>
              <a:rPr lang="en-US" altLang="ja-JP" sz="1200" u="sng" dirty="0">
                <a:latin typeface="Arial" panose="020B0604020202020204" pitchFamily="34" charset="0"/>
              </a:rPr>
              <a:t>hops</a:t>
            </a:r>
            <a:r>
              <a:rPr lang="en-US" altLang="ja-JP" sz="1200" dirty="0">
                <a:latin typeface="Arial" panose="020B0604020202020204" pitchFamily="34" charset="0"/>
              </a:rPr>
              <a:t> contain beta-citronellol </a:t>
            </a:r>
            <a:r>
              <a:rPr lang="en-US" altLang="ja-JP" sz="1200" b="1" dirty="0">
                <a:latin typeface="Arial" panose="020B0604020202020204" pitchFamily="34" charset="0"/>
              </a:rPr>
              <a:t>at trace level</a:t>
            </a:r>
            <a:r>
              <a:rPr lang="en-US" altLang="ja-JP" sz="1200" dirty="0">
                <a:latin typeface="Arial" panose="020B0604020202020204" pitchFamily="34" charset="0"/>
              </a:rPr>
              <a:t> and this compound </a:t>
            </a:r>
            <a:r>
              <a:rPr lang="en-US" altLang="ja-JP" sz="1200" u="sng" dirty="0">
                <a:latin typeface="Arial" panose="020B0604020202020204" pitchFamily="34" charset="0"/>
              </a:rPr>
              <a:t>transformed</a:t>
            </a:r>
            <a:r>
              <a:rPr lang="en-US" altLang="ja-JP" sz="1200" dirty="0">
                <a:latin typeface="Arial" panose="020B0604020202020204" pitchFamily="34" charset="0"/>
              </a:rPr>
              <a:t> from </a:t>
            </a:r>
            <a:r>
              <a:rPr lang="en-US" altLang="ja-JP" sz="1200" b="1" dirty="0">
                <a:latin typeface="Arial" panose="020B0604020202020204" pitchFamily="34" charset="0"/>
              </a:rPr>
              <a:t>geraniol</a:t>
            </a:r>
            <a:r>
              <a:rPr lang="en-US" altLang="ja-JP" sz="1200" dirty="0">
                <a:latin typeface="Arial" panose="020B0604020202020204" pitchFamily="34" charset="0"/>
              </a:rPr>
              <a:t> </a:t>
            </a:r>
            <a:r>
              <a:rPr lang="en-US" altLang="ja-JP" sz="1200" u="sng" dirty="0">
                <a:latin typeface="Arial" panose="020B0604020202020204" pitchFamily="34" charset="0"/>
              </a:rPr>
              <a:t>during fermentation</a:t>
            </a:r>
            <a:r>
              <a:rPr lang="en-US" altLang="ja-JP" sz="1200" dirty="0">
                <a:latin typeface="Arial" panose="020B0604020202020204" pitchFamily="34" charset="0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59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Here, </a:t>
            </a:r>
            <a:r>
              <a:rPr kumimoji="1" lang="en-US" altLang="ja-JP" b="1" dirty="0"/>
              <a:t>this slide</a:t>
            </a:r>
            <a:r>
              <a:rPr kumimoji="1" lang="en-US" altLang="ja-JP" dirty="0"/>
              <a:t> shows again. </a:t>
            </a:r>
          </a:p>
          <a:p>
            <a:r>
              <a:rPr kumimoji="1" lang="en-US" altLang="ja-JP" dirty="0"/>
              <a:t>Coriander seeds contain </a:t>
            </a:r>
            <a:r>
              <a:rPr kumimoji="1" lang="en-US" altLang="ja-JP" b="1" dirty="0"/>
              <a:t>not only linalool</a:t>
            </a:r>
            <a:r>
              <a:rPr kumimoji="1" lang="en-US" altLang="ja-JP" dirty="0"/>
              <a:t> but also </a:t>
            </a:r>
            <a:r>
              <a:rPr kumimoji="1" lang="en-US" altLang="ja-JP" b="1" dirty="0"/>
              <a:t>geraniol</a:t>
            </a:r>
            <a:r>
              <a:rPr kumimoji="1" lang="en-US" altLang="ja-JP" dirty="0"/>
              <a:t> and geranyl acetate.</a:t>
            </a:r>
          </a:p>
          <a:p>
            <a:r>
              <a:rPr kumimoji="1" lang="en-US" altLang="ja-JP" b="1" dirty="0"/>
              <a:t>Therefore</a:t>
            </a:r>
            <a:r>
              <a:rPr kumimoji="1" lang="en-US" altLang="ja-JP" dirty="0"/>
              <a:t>, it was expected that </a:t>
            </a:r>
            <a:r>
              <a:rPr kumimoji="1" lang="en-US" altLang="ja-JP" b="1" dirty="0"/>
              <a:t>the biotransformation</a:t>
            </a:r>
            <a:r>
              <a:rPr kumimoji="1" lang="en-US" altLang="ja-JP" dirty="0"/>
              <a:t> of </a:t>
            </a:r>
            <a:r>
              <a:rPr kumimoji="1" lang="en-US" altLang="ja-JP" u="sng" dirty="0"/>
              <a:t>these compounds</a:t>
            </a:r>
            <a:r>
              <a:rPr kumimoji="1" lang="en-US" altLang="ja-JP" dirty="0"/>
              <a:t> </a:t>
            </a:r>
            <a:r>
              <a:rPr kumimoji="1" lang="en-US" altLang="ja-JP" u="sng" dirty="0"/>
              <a:t>during fermentation</a:t>
            </a:r>
            <a:r>
              <a:rPr kumimoji="1" lang="en-US" altLang="ja-JP" dirty="0"/>
              <a:t> </a:t>
            </a:r>
            <a:r>
              <a:rPr kumimoji="1" lang="en-US" altLang="ja-JP" b="1" dirty="0"/>
              <a:t>could occur</a:t>
            </a:r>
            <a:r>
              <a:rPr kumimoji="1" lang="en-US" altLang="ja-JP" dirty="0"/>
              <a:t> using </a:t>
            </a:r>
            <a:r>
              <a:rPr kumimoji="1" lang="en-US" altLang="ja-JP" b="1" dirty="0"/>
              <a:t>coriander seeds</a:t>
            </a:r>
            <a:r>
              <a:rPr kumimoji="1" lang="en-US" altLang="ja-JP" dirty="0"/>
              <a:t>, </a:t>
            </a:r>
            <a:r>
              <a:rPr kumimoji="1" lang="en-US" altLang="ja-JP" u="sng" dirty="0"/>
              <a:t>as well as</a:t>
            </a:r>
            <a:r>
              <a:rPr kumimoji="1" lang="en-US" altLang="ja-JP" dirty="0"/>
              <a:t> using </a:t>
            </a:r>
            <a:r>
              <a:rPr kumimoji="1" lang="en-US" altLang="ja-JP" b="1" dirty="0"/>
              <a:t>hops</a:t>
            </a:r>
            <a:r>
              <a:rPr kumimoji="1" lang="en-US" altLang="ja-JP" dirty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551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So,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this slide shows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the behavior of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coriander seeds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-derived</a:t>
            </a:r>
            <a:r>
              <a:rPr lang="ja-JP" altLang="en-US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monoterpene alcohols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during fermentation.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In</a:t>
            </a:r>
            <a:r>
              <a:rPr lang="ja-JP" altLang="en-US" sz="1600" u="none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this</a:t>
            </a:r>
            <a:r>
              <a:rPr lang="ja-JP" altLang="en-US" sz="1600" u="none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time,</a:t>
            </a:r>
            <a:r>
              <a:rPr lang="ja-JP" altLang="en-US" sz="1600" u="none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two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test-beers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were brewed with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different dosages of coriander seeds.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In contrast to the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hopped beers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, 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initial concentrations of </a:t>
            </a:r>
            <a:r>
              <a:rPr lang="en-US" altLang="ja-JP" sz="1600" b="1" u="none" dirty="0">
                <a:latin typeface="+mn-lt"/>
                <a:ea typeface="ＭＳ Ｐゴシック" panose="020B0600070205080204" pitchFamily="50" charset="-128"/>
              </a:rPr>
              <a:t>linalool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and </a:t>
            </a:r>
            <a:r>
              <a:rPr lang="en-US" altLang="ja-JP" sz="1600" b="1" u="none" dirty="0">
                <a:latin typeface="+mn-lt"/>
                <a:ea typeface="ＭＳ Ｐゴシック" panose="020B0600070205080204" pitchFamily="50" charset="-128"/>
              </a:rPr>
              <a:t>geraniol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were at very high levels, </a:t>
            </a:r>
            <a:r>
              <a:rPr lang="en-US" altLang="ja-JP" sz="1600" b="1" u="none" dirty="0">
                <a:latin typeface="+mn-lt"/>
                <a:ea typeface="ＭＳ Ｐゴシック" panose="020B0600070205080204" pitchFamily="50" charset="-128"/>
              </a:rPr>
              <a:t>especially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linalool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were around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2000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 err="1">
                <a:latin typeface="+mn-lt"/>
                <a:ea typeface="ＭＳ Ｐゴシック" panose="020B0600070205080204" pitchFamily="50" charset="-128"/>
              </a:rPr>
              <a:t>μg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/L. </a:t>
            </a: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00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As well as in the case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of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hopped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beers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, drastic decrease of geraniol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was observed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</a:t>
            </a:r>
          </a:p>
          <a:p>
            <a:pPr eaLnBrk="1" hangingPunct="1"/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And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the content of beta-citronellol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dirty="0">
                <a:latin typeface="+mn-lt"/>
                <a:ea typeface="メイリオ" pitchFamily="50" charset="-128"/>
                <a:cs typeface="メイリオ" pitchFamily="50" charset="-128"/>
              </a:rPr>
              <a:t>was almost absent in the</a:t>
            </a:r>
            <a:r>
              <a:rPr lang="ja-JP" altLang="en-US" sz="16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b="1" dirty="0" err="1">
                <a:latin typeface="+mn-lt"/>
                <a:ea typeface="メイリオ" pitchFamily="50" charset="-128"/>
                <a:cs typeface="メイリオ" pitchFamily="50" charset="-128"/>
              </a:rPr>
              <a:t>worts</a:t>
            </a:r>
            <a:r>
              <a:rPr lang="ja-JP" altLang="en-US" sz="16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b="1" dirty="0">
                <a:latin typeface="+mn-lt"/>
                <a:ea typeface="メイリオ" pitchFamily="50" charset="-128"/>
                <a:cs typeface="メイリオ" pitchFamily="50" charset="-128"/>
              </a:rPr>
              <a:t>and</a:t>
            </a:r>
            <a:r>
              <a:rPr lang="ja-JP" altLang="en-US" sz="16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increased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up to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30 </a:t>
            </a:r>
            <a:r>
              <a:rPr lang="en-US" altLang="ja-JP" sz="1600" u="sng" dirty="0" err="1">
                <a:latin typeface="+mn-lt"/>
                <a:ea typeface="ＭＳ Ｐゴシック" panose="020B0600070205080204" pitchFamily="50" charset="-128"/>
              </a:rPr>
              <a:t>μg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/L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</a:t>
            </a:r>
          </a:p>
          <a:p>
            <a:pPr eaLnBrk="1" hangingPunct="1"/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In</a:t>
            </a:r>
            <a:r>
              <a:rPr lang="ja-JP" altLang="en-US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addition,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linalool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remained in finished beers</a:t>
            </a:r>
            <a:r>
              <a:rPr lang="ja-JP" altLang="en-US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up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to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1500 </a:t>
            </a:r>
            <a:r>
              <a:rPr lang="en-US" altLang="ja-JP" sz="1600" u="sng" dirty="0" err="1">
                <a:latin typeface="+mn-lt"/>
                <a:ea typeface="ＭＳ Ｐゴシック" panose="020B0600070205080204" pitchFamily="50" charset="-128"/>
              </a:rPr>
              <a:t>μg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/L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 </a:t>
            </a:r>
          </a:p>
          <a:p>
            <a:endParaRPr kumimoji="1" lang="ja-JP" altLang="en-US" sz="1600" dirty="0">
              <a:latin typeface="+mn-lt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44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From this result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, </a:t>
            </a:r>
            <a:r>
              <a:rPr kumimoji="1" lang="en-US" altLang="ja-JP" sz="1600" u="sng" dirty="0">
                <a:latin typeface="+mn-lt"/>
              </a:rPr>
              <a:t>the biotransformation of monoterpene alcohols</a:t>
            </a:r>
            <a:r>
              <a:rPr kumimoji="1" lang="en-US" altLang="ja-JP" sz="1600" dirty="0">
                <a:latin typeface="+mn-lt"/>
              </a:rPr>
              <a:t> could occur </a:t>
            </a:r>
            <a:r>
              <a:rPr kumimoji="1" lang="en-US" altLang="ja-JP" sz="1600" u="sng" dirty="0">
                <a:latin typeface="+mn-lt"/>
              </a:rPr>
              <a:t>during fermentation</a:t>
            </a:r>
            <a:r>
              <a:rPr kumimoji="1" lang="en-US" altLang="ja-JP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using coriander seeds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pPr algn="l"/>
            <a:r>
              <a:rPr kumimoji="1" lang="en-US" altLang="ja-JP" sz="1600" dirty="0">
                <a:latin typeface="+mn-lt"/>
                <a:ea typeface="ＭＳ Ｐゴシック" panose="020B0600070205080204" pitchFamily="50" charset="-128"/>
              </a:rPr>
              <a:t>However, </a:t>
            </a:r>
            <a:r>
              <a:rPr lang="en-US" altLang="ja-JP" sz="1600" b="0" i="0" u="none" strike="noStrike" baseline="0" dirty="0">
                <a:latin typeface="+mn-lt"/>
              </a:rPr>
              <a:t>the contents of linalool in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the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coriander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beers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were </a:t>
            </a:r>
            <a:r>
              <a:rPr lang="en-US" altLang="ja-JP" sz="1600" b="1" i="0" u="none" strike="noStrike" baseline="0" dirty="0">
                <a:latin typeface="+mn-lt"/>
              </a:rPr>
              <a:t>in excess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in comparison with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those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in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the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Citra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beers.</a:t>
            </a:r>
          </a:p>
          <a:p>
            <a:pPr algn="l"/>
            <a:r>
              <a:rPr lang="en-US" altLang="ja-JP" sz="1600" b="0" i="0" u="sng" strike="noStrike" baseline="0" dirty="0">
                <a:latin typeface="+mn-lt"/>
              </a:rPr>
              <a:t>Under such conditions</a:t>
            </a:r>
            <a:r>
              <a:rPr lang="en-US" altLang="ja-JP" sz="1600" b="0" i="0" u="none" strike="noStrike" baseline="0" dirty="0">
                <a:latin typeface="+mn-lt"/>
              </a:rPr>
              <a:t>, the strong flavor of </a:t>
            </a:r>
            <a:r>
              <a:rPr lang="en-US" altLang="ja-JP" sz="1600" b="1" i="0" u="none" strike="noStrike" baseline="0" dirty="0">
                <a:latin typeface="+mn-lt"/>
              </a:rPr>
              <a:t>linalool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might antagonize </a:t>
            </a:r>
            <a:r>
              <a:rPr lang="en-US" altLang="ja-JP" sz="1600" b="0" i="0" u="sng" strike="noStrike" baseline="0" dirty="0">
                <a:latin typeface="+mn-lt"/>
              </a:rPr>
              <a:t>the flavors of</a:t>
            </a:r>
            <a:r>
              <a:rPr lang="en-US" altLang="ja-JP" sz="1600" b="0" i="0" u="none" strike="noStrike" baseline="0" dirty="0">
                <a:latin typeface="+mn-lt"/>
              </a:rPr>
              <a:t> the </a:t>
            </a:r>
            <a:r>
              <a:rPr lang="en-US" altLang="ja-JP" sz="1600" b="1" i="0" u="none" strike="noStrike" baseline="0" dirty="0">
                <a:latin typeface="+mn-lt"/>
              </a:rPr>
              <a:t>geraniol</a:t>
            </a:r>
            <a:r>
              <a:rPr lang="en-US" altLang="ja-JP" sz="1600" b="0" i="0" u="none" strike="noStrike" baseline="0" dirty="0">
                <a:latin typeface="+mn-lt"/>
              </a:rPr>
              <a:t> and </a:t>
            </a:r>
            <a:r>
              <a:rPr lang="en-US" altLang="ja-JP" sz="1600" b="1" i="0" u="none" strike="noStrike" baseline="0" dirty="0">
                <a:latin typeface="+mn-lt"/>
              </a:rPr>
              <a:t>β-citronellol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sng" strike="noStrike" baseline="0" dirty="0">
                <a:latin typeface="+mn-lt"/>
              </a:rPr>
              <a:t>in spite of</a:t>
            </a:r>
            <a:r>
              <a:rPr lang="en-US" altLang="ja-JP" sz="1600" b="0" i="0" u="none" strike="noStrike" baseline="0" dirty="0">
                <a:latin typeface="+mn-lt"/>
              </a:rPr>
              <a:t> </a:t>
            </a:r>
            <a:r>
              <a:rPr lang="en-US" altLang="ja-JP" sz="1600" b="1" i="0" u="none" strike="noStrike" baseline="0" dirty="0">
                <a:latin typeface="+mn-lt"/>
              </a:rPr>
              <a:t>synergy</a:t>
            </a:r>
            <a:r>
              <a:rPr lang="en-US" altLang="ja-JP" sz="1600" b="0" i="0" u="none" strike="noStrike" baseline="0" dirty="0">
                <a:latin typeface="+mn-lt"/>
              </a:rPr>
              <a:t> among these compounds.</a:t>
            </a:r>
            <a:endParaRPr lang="en-US" altLang="ja-JP" sz="1600" dirty="0">
              <a:latin typeface="+mn-lt"/>
              <a:ea typeface="ＭＳ Ｐゴシック" panose="020B0600070205080204" pitchFamily="50" charset="-128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39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Therefore,</a:t>
            </a:r>
            <a:r>
              <a:rPr lang="ja-JP" altLang="en-US" sz="1600" u="none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we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try to evaluate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the change in flavor impression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among</a:t>
            </a:r>
            <a:r>
              <a:rPr lang="ja-JP" altLang="en-US" sz="1600" u="none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model solutions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simulating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the concentrations of monoterpene alcohols in the coriander beer.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This slide shows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the flavor profile of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linalool solution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solely.</a:t>
            </a: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67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With the coexistence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of all compounds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,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fruity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and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citrus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characters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were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maximized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</a:t>
            </a:r>
          </a:p>
          <a:p>
            <a:pPr algn="l"/>
            <a:r>
              <a:rPr lang="en-US" altLang="ja-JP" sz="1600" b="0" i="0" u="none" strike="noStrike" baseline="0" dirty="0">
                <a:latin typeface="+mn-lt"/>
              </a:rPr>
              <a:t>So,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it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was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thought that </a:t>
            </a:r>
            <a:r>
              <a:rPr lang="en-US" altLang="ja-JP" sz="1600" b="1" i="0" u="none" strike="noStrike" baseline="0" dirty="0">
                <a:latin typeface="+mn-lt"/>
              </a:rPr>
              <a:t>geraniol</a:t>
            </a:r>
            <a:r>
              <a:rPr lang="en-US" altLang="ja-JP" sz="1600" b="0" i="0" u="none" strike="noStrike" baseline="0" dirty="0">
                <a:latin typeface="+mn-lt"/>
              </a:rPr>
              <a:t> and </a:t>
            </a:r>
            <a:r>
              <a:rPr lang="en-US" altLang="ja-JP" sz="1600" b="1" i="0" u="none" strike="noStrike" baseline="0" dirty="0">
                <a:latin typeface="+mn-lt"/>
              </a:rPr>
              <a:t>β-citronellol</a:t>
            </a:r>
            <a:r>
              <a:rPr lang="en-US" altLang="ja-JP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sng" strike="noStrike" baseline="0" dirty="0">
                <a:latin typeface="+mn-lt"/>
              </a:rPr>
              <a:t>can affect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the </a:t>
            </a:r>
            <a:r>
              <a:rPr lang="en-US" altLang="ja-JP" sz="1600" b="0" i="0" u="sng" strike="noStrike" baseline="0" dirty="0">
                <a:latin typeface="+mn-lt"/>
              </a:rPr>
              <a:t>total flavor impression</a:t>
            </a:r>
            <a:r>
              <a:rPr lang="en-US" altLang="ja-JP" sz="1600" b="0" i="0" u="none" strike="noStrike" baseline="0" dirty="0">
                <a:latin typeface="+mn-lt"/>
              </a:rPr>
              <a:t> under </a:t>
            </a:r>
            <a:r>
              <a:rPr lang="en-US" altLang="ja-JP" sz="1600" b="1" i="0" u="none" strike="noStrike" baseline="0" dirty="0">
                <a:latin typeface="+mn-lt"/>
              </a:rPr>
              <a:t>coexistence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with </a:t>
            </a:r>
            <a:r>
              <a:rPr lang="en-US" altLang="ja-JP" sz="1600" b="1" i="0" u="none" strike="noStrike" baseline="0" dirty="0">
                <a:latin typeface="+mn-lt"/>
              </a:rPr>
              <a:t>excess linalool</a:t>
            </a:r>
            <a:r>
              <a:rPr lang="en-US" altLang="ja-JP" sz="1600" b="0" i="0" u="none" strike="noStrike" baseline="0" dirty="0">
                <a:latin typeface="+mn-lt"/>
              </a:rPr>
              <a:t>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12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These results </a:t>
            </a:r>
            <a:r>
              <a:rPr kumimoji="1" lang="en-US" altLang="ja-JP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revealed that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coriander</a:t>
            </a:r>
            <a:r>
              <a:rPr kumimoji="1" lang="ja-JP" altLang="en-US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seeds</a:t>
            </a:r>
            <a:r>
              <a:rPr kumimoji="1" lang="ja-JP" altLang="en-US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can</a:t>
            </a:r>
            <a:r>
              <a:rPr kumimoji="1" lang="ja-JP" altLang="en-US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contribute</a:t>
            </a:r>
            <a:r>
              <a:rPr kumimoji="1" lang="ja-JP" altLang="en-US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to</a:t>
            </a:r>
            <a:r>
              <a:rPr kumimoji="1" lang="ja-JP" altLang="en-US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not</a:t>
            </a:r>
            <a:r>
              <a:rPr kumimoji="1" lang="ja-JP" altLang="en-US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only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spicy </a:t>
            </a:r>
            <a:r>
              <a:rPr kumimoji="1" lang="en-US" altLang="ja-JP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but also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citrus characters </a:t>
            </a:r>
            <a:r>
              <a:rPr kumimoji="1" lang="en-US" altLang="ja-JP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together with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orange peels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r>
              <a:rPr kumimoji="1" lang="en-US" altLang="ja-JP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In other</a:t>
            </a:r>
            <a:r>
              <a:rPr kumimoji="1" lang="ja-JP" altLang="en-US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words,</a:t>
            </a:r>
            <a:r>
              <a:rPr kumimoji="1" lang="ja-JP" altLang="en-US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Coriander</a:t>
            </a:r>
            <a:r>
              <a:rPr kumimoji="1" lang="ja-JP" altLang="en-US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seeds</a:t>
            </a:r>
            <a:r>
              <a:rPr kumimoji="1" lang="ja-JP" altLang="en-US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and </a:t>
            </a:r>
            <a:r>
              <a:rPr kumimoji="1" lang="en-US" altLang="ja-JP" sz="1600" b="1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orange peels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 are </a:t>
            </a:r>
            <a:r>
              <a:rPr kumimoji="1" lang="en-US" altLang="ja-JP" sz="1600" b="0" u="sng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good partners</a:t>
            </a:r>
            <a:r>
              <a:rPr kumimoji="1" lang="en-US" altLang="ja-JP" sz="1600" b="0" dirty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rPr>
              <a:t>!</a:t>
            </a: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2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ja-JP" sz="1600" b="0" u="sng" kern="100" dirty="0">
                <a:effectLst/>
                <a:highlight>
                  <a:srgbClr val="FFFF00"/>
                </a:highlight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</a:t>
            </a:r>
            <a:r>
              <a:rPr lang="en-US" altLang="ja-JP" sz="1600" b="0" u="sng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his is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today’s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agenda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First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, I will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explai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n the background of this study</a:t>
            </a:r>
            <a:r>
              <a:rPr lang="en-US" altLang="ja-JP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Calibri" panose="020F0502020204030204" pitchFamily="34" charset="0"/>
              </a:rPr>
              <a:t>.</a:t>
            </a:r>
            <a:endParaRPr lang="en-US" altLang="ja-JP" sz="1600" b="0" kern="100" dirty="0">
              <a:effectLst/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In the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second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part, I will </a:t>
            </a:r>
            <a:r>
              <a:rPr lang="en-US" altLang="ja-JP" sz="1600" b="1" kern="100" dirty="0">
                <a:effectLst/>
                <a:highlight>
                  <a:srgbClr val="FFFF00"/>
                </a:highlight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demon</a:t>
            </a:r>
            <a:r>
              <a:rPr lang="en-US" altLang="ja-JP" sz="1600" b="0" kern="100" dirty="0">
                <a:effectLst/>
                <a:highlight>
                  <a:srgbClr val="FFFF00"/>
                </a:highlight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strate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the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search </a:t>
            </a:r>
            <a:r>
              <a:rPr lang="en-US" altLang="ja-JP" sz="1600" b="0" dirty="0">
                <a:latin typeface="+mn-lt"/>
              </a:rPr>
              <a:t>of </a:t>
            </a:r>
            <a:r>
              <a:rPr kumimoji="1" lang="en-US" altLang="ja-JP" sz="1600" b="0" dirty="0">
                <a:latin typeface="+mn-lt"/>
              </a:rPr>
              <a:t>area-specific compounds in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In the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third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part, I will </a:t>
            </a:r>
            <a:r>
              <a:rPr lang="en-US" altLang="ja-JP" sz="1600" b="0" kern="100" dirty="0">
                <a:effectLst/>
                <a:highlight>
                  <a:srgbClr val="FFFF00"/>
                </a:highlight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show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the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600" b="1" dirty="0">
                <a:latin typeface="+mn-lt"/>
              </a:rPr>
              <a:t>Flavor profiles</a:t>
            </a:r>
            <a:r>
              <a:rPr lang="en-US" altLang="ja-JP" sz="1600" b="0" dirty="0">
                <a:latin typeface="+mn-lt"/>
              </a:rPr>
              <a:t> in </a:t>
            </a:r>
            <a:r>
              <a:rPr kumimoji="1" lang="en-US" altLang="ja-JP" sz="1600" b="0" dirty="0">
                <a:latin typeface="+mn-lt"/>
              </a:rPr>
              <a:t>beers with different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kumimoji="1" lang="en-US" altLang="ja-JP" sz="1600" b="0" dirty="0">
                <a:latin typeface="+mn-lt"/>
              </a:rPr>
              <a:t>.</a:t>
            </a:r>
            <a:endParaRPr lang="en-US" altLang="ja-JP" sz="1600" b="0" kern="100" dirty="0">
              <a:effectLst/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In the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fourth</a:t>
            </a:r>
            <a:r>
              <a:rPr lang="en-US" altLang="ja-JP" sz="1600" b="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part</a:t>
            </a:r>
            <a:r>
              <a:rPr lang="en-US" altLang="ja-JP" sz="1600" b="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, I will </a:t>
            </a:r>
            <a:r>
              <a:rPr lang="en-US" altLang="ja-JP" sz="1600" b="1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explain</a:t>
            </a:r>
            <a:r>
              <a:rPr lang="ja-JP" altLang="en-US" sz="1600" b="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600" b="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sensory effect of </a:t>
            </a:r>
            <a:r>
              <a:rPr lang="en-US" altLang="ja-JP" sz="1600" b="0" u="sng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area-specific compounds</a:t>
            </a:r>
            <a:r>
              <a:rPr lang="en-US" altLang="ja-JP" sz="1600" b="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Finally, I’ll </a:t>
            </a:r>
            <a:r>
              <a:rPr lang="en-US" altLang="ja-JP" sz="1600" b="1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summarize</a:t>
            </a:r>
            <a:r>
              <a:rPr lang="en-US" altLang="ja-JP" sz="1600" b="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this study.</a:t>
            </a:r>
            <a:endParaRPr lang="ja-JP" altLang="ja-JP" sz="1600" b="0" dirty="0">
              <a:latin typeface="+mn-lt"/>
            </a:endParaRPr>
          </a:p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57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b="1" dirty="0">
                <a:latin typeface="+mn-lt"/>
              </a:rPr>
              <a:t>Then</a:t>
            </a:r>
            <a:r>
              <a:rPr kumimoji="1" lang="en-US" altLang="ja-JP" sz="1600" dirty="0">
                <a:latin typeface="+mn-lt"/>
              </a:rPr>
              <a:t>, there is a </a:t>
            </a:r>
            <a:r>
              <a:rPr kumimoji="1" lang="en-US" altLang="ja-JP" sz="1600" b="1" dirty="0">
                <a:latin typeface="+mn-lt"/>
              </a:rPr>
              <a:t>question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r>
              <a:rPr kumimoji="1" lang="en-US" altLang="ja-JP" sz="1600" b="1" dirty="0">
                <a:latin typeface="+mn-lt"/>
              </a:rPr>
              <a:t>Which</a:t>
            </a:r>
            <a:r>
              <a:rPr kumimoji="1" lang="ja-JP" altLang="en-US" sz="1600" b="1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compounds</a:t>
            </a:r>
            <a:r>
              <a:rPr kumimoji="1" lang="en-US" altLang="ja-JP" sz="1600" dirty="0">
                <a:latin typeface="+mn-lt"/>
              </a:rPr>
              <a:t> could contribute to </a:t>
            </a:r>
            <a:r>
              <a:rPr kumimoji="1" lang="en-US" altLang="ja-JP" sz="1600" b="1" dirty="0">
                <a:latin typeface="+mn-lt"/>
              </a:rPr>
              <a:t>spicy/herbal</a:t>
            </a:r>
            <a:r>
              <a:rPr kumimoji="1" lang="en-US" altLang="ja-JP" sz="1600" dirty="0">
                <a:latin typeface="+mn-lt"/>
              </a:rPr>
              <a:t> character derived from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? Especially, in the </a:t>
            </a:r>
            <a:r>
              <a:rPr kumimoji="1" lang="en-US" altLang="ja-JP" sz="1600" b="1" dirty="0">
                <a:latin typeface="+mn-lt"/>
              </a:rPr>
              <a:t>coriander beers</a:t>
            </a:r>
            <a:r>
              <a:rPr kumimoji="1" lang="en-US" altLang="ja-JP" sz="1600" dirty="0">
                <a:latin typeface="+mn-lt"/>
              </a:rPr>
              <a:t>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67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By the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way,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coriander</a:t>
            </a:r>
            <a:r>
              <a:rPr kumimoji="1" lang="ja-JP" altLang="en-US" sz="1600" b="1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seeds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are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grown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various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countries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the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world,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for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example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Canada,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Bulgaria,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Morocco,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and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India.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88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As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shown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this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photo</a:t>
            </a:r>
            <a:r>
              <a:rPr kumimoji="1" lang="en-US" altLang="ja-JP" sz="1600" dirty="0">
                <a:latin typeface="+mn-lt"/>
              </a:rPr>
              <a:t>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different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 have different sizes, colors, and </a:t>
            </a:r>
            <a:r>
              <a:rPr kumimoji="1" lang="en-US" altLang="ja-JP" sz="1600" u="sng" dirty="0">
                <a:latin typeface="+mn-lt"/>
              </a:rPr>
              <a:t>of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course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these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seeds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have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different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flavors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r>
              <a:rPr kumimoji="1" lang="en-US" altLang="ja-JP" sz="1600" b="1" dirty="0">
                <a:latin typeface="+mn-lt"/>
              </a:rPr>
              <a:t>Then</a:t>
            </a:r>
            <a:r>
              <a:rPr kumimoji="1" lang="en-US" altLang="ja-JP" sz="1600" dirty="0">
                <a:latin typeface="+mn-lt"/>
              </a:rPr>
              <a:t>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there is </a:t>
            </a:r>
            <a:r>
              <a:rPr kumimoji="1" lang="en-US" altLang="ja-JP" sz="1600" b="1" dirty="0">
                <a:latin typeface="+mn-lt"/>
              </a:rPr>
              <a:t>another question</a:t>
            </a:r>
            <a:r>
              <a:rPr kumimoji="1" lang="en-US" altLang="ja-JP" sz="1600" dirty="0">
                <a:latin typeface="+mn-lt"/>
              </a:rPr>
              <a:t>. </a:t>
            </a:r>
          </a:p>
          <a:p>
            <a:r>
              <a:rPr kumimoji="1" lang="en-US" altLang="ja-JP" sz="1600" u="sng" dirty="0">
                <a:latin typeface="+mn-lt"/>
              </a:rPr>
              <a:t>Could beers</a:t>
            </a:r>
            <a:r>
              <a:rPr kumimoji="1" lang="en-US" altLang="ja-JP" sz="1600" dirty="0">
                <a:latin typeface="+mn-lt"/>
              </a:rPr>
              <a:t> with different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 have different </a:t>
            </a:r>
            <a:r>
              <a:rPr kumimoji="1" lang="en-US" altLang="ja-JP" sz="1600" u="sng" dirty="0">
                <a:latin typeface="+mn-lt"/>
              </a:rPr>
              <a:t>aromas</a:t>
            </a:r>
            <a:r>
              <a:rPr kumimoji="1" lang="en-US" altLang="ja-JP" sz="1600" dirty="0">
                <a:latin typeface="+mn-lt"/>
              </a:rPr>
              <a:t> and </a:t>
            </a:r>
            <a:r>
              <a:rPr kumimoji="1" lang="en-US" altLang="ja-JP" sz="1600" u="sng" dirty="0">
                <a:latin typeface="+mn-lt"/>
              </a:rPr>
              <a:t>flavors</a:t>
            </a:r>
            <a:r>
              <a:rPr kumimoji="1" lang="en-US" altLang="ja-JP" sz="1600" dirty="0">
                <a:latin typeface="+mn-lt"/>
              </a:rPr>
              <a:t>?</a:t>
            </a: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62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From these questions,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the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objectives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of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this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study</a:t>
            </a:r>
            <a:r>
              <a:rPr kumimoji="1" lang="en-US" altLang="ja-JP" sz="1600" dirty="0">
                <a:latin typeface="+mn-lt"/>
              </a:rPr>
              <a:t> is</a:t>
            </a:r>
          </a:p>
          <a:p>
            <a:r>
              <a:rPr kumimoji="1" lang="en-US" altLang="ja-JP" sz="1600" b="1" dirty="0">
                <a:latin typeface="+mn-lt"/>
              </a:rPr>
              <a:t>to</a:t>
            </a:r>
            <a:r>
              <a:rPr kumimoji="1" lang="ja-JP" altLang="en-US" sz="1600" b="1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search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profiles of flavor compounds </a:t>
            </a:r>
            <a:r>
              <a:rPr kumimoji="1" lang="en-US" altLang="ja-JP" sz="1600" u="sng" dirty="0">
                <a:latin typeface="+mn-lt"/>
              </a:rPr>
              <a:t>contributing to</a:t>
            </a:r>
            <a:r>
              <a:rPr kumimoji="1" lang="en-US" altLang="ja-JP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spicy/herbal</a:t>
            </a:r>
            <a:r>
              <a:rPr kumimoji="1" lang="en-US" altLang="ja-JP" sz="1600" dirty="0">
                <a:latin typeface="+mn-lt"/>
              </a:rPr>
              <a:t> aroma derived from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r>
              <a:rPr kumimoji="1" lang="en-US" altLang="ja-JP" sz="1600" u="sng" dirty="0">
                <a:latin typeface="+mn-lt"/>
              </a:rPr>
              <a:t>Furthermore</a:t>
            </a:r>
            <a:r>
              <a:rPr kumimoji="1" lang="en-US" altLang="ja-JP" sz="1600" dirty="0">
                <a:latin typeface="+mn-lt"/>
              </a:rPr>
              <a:t>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to</a:t>
            </a:r>
            <a:r>
              <a:rPr kumimoji="1" lang="ja-JP" altLang="en-US" sz="1600" b="1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investigate</a:t>
            </a:r>
            <a:r>
              <a:rPr kumimoji="1" lang="en-US" altLang="ja-JP" sz="1600" dirty="0">
                <a:latin typeface="+mn-lt"/>
              </a:rPr>
              <a:t> the difference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 </a:t>
            </a:r>
            <a:r>
              <a:rPr kumimoji="1" lang="en-US" altLang="ja-JP" sz="1600" u="sng" dirty="0">
                <a:latin typeface="+mn-lt"/>
              </a:rPr>
              <a:t>profiles of these compounds</a:t>
            </a:r>
            <a:r>
              <a:rPr kumimoji="1" lang="en-US" altLang="ja-JP" sz="1600" dirty="0">
                <a:latin typeface="+mn-lt"/>
              </a:rPr>
              <a:t> among </a:t>
            </a:r>
            <a:r>
              <a:rPr kumimoji="1" lang="en-US" altLang="ja-JP" sz="1600" b="1" dirty="0">
                <a:latin typeface="+mn-lt"/>
              </a:rPr>
              <a:t>different</a:t>
            </a:r>
            <a:r>
              <a:rPr kumimoji="1" lang="en-US" altLang="ja-JP" sz="1600" dirty="0">
                <a:latin typeface="+mn-lt"/>
              </a:rPr>
              <a:t> growing areas.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80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Firstly,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explain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the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search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of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area-specific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compounds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coriander</a:t>
            </a:r>
            <a:r>
              <a:rPr kumimoji="1" lang="ja-JP" altLang="en-US" sz="1600" b="1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seeds</a:t>
            </a:r>
            <a:r>
              <a:rPr kumimoji="1" lang="en-US" altLang="ja-JP" sz="1600" dirty="0">
                <a:latin typeface="+mn-lt"/>
              </a:rPr>
              <a:t>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10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u="sng" dirty="0">
                <a:latin typeface="+mn-lt"/>
              </a:rPr>
              <a:t>This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slide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shows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the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methodology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of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this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study.</a:t>
            </a:r>
          </a:p>
          <a:p>
            <a:r>
              <a:rPr kumimoji="1" lang="en-US" altLang="ja-JP" sz="1600" dirty="0">
                <a:latin typeface="+mn-lt"/>
              </a:rPr>
              <a:t>The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coriander</a:t>
            </a:r>
            <a:r>
              <a:rPr kumimoji="1" lang="ja-JP" altLang="en-US" sz="1600" b="1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seeds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from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four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countries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were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ground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and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extracted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using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hot-water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r>
              <a:rPr kumimoji="1" lang="en-US" altLang="ja-JP" sz="1600" dirty="0">
                <a:latin typeface="+mn-lt"/>
              </a:rPr>
              <a:t>These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extracted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samples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were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analyzed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by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GC-MS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using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SCAN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mode</a:t>
            </a:r>
            <a:r>
              <a:rPr kumimoji="1" lang="en-US" altLang="ja-JP" sz="1600" dirty="0">
                <a:latin typeface="+mn-lt"/>
              </a:rPr>
              <a:t>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85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Here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the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GC-MS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charts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SCAN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mode.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91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There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are </a:t>
            </a:r>
            <a:r>
              <a:rPr kumimoji="1" lang="en-US" altLang="ja-JP" sz="1600" u="sng" dirty="0">
                <a:latin typeface="+mn-lt"/>
              </a:rPr>
              <a:t>eight major peaks</a:t>
            </a:r>
            <a:r>
              <a:rPr kumimoji="1" lang="en-US" altLang="ja-JP" sz="1600" dirty="0">
                <a:latin typeface="+mn-lt"/>
              </a:rPr>
              <a:t>, identified as </a:t>
            </a:r>
            <a:r>
              <a:rPr kumimoji="1" lang="en-US" altLang="ja-JP" sz="1600" b="1" dirty="0">
                <a:latin typeface="+mn-lt"/>
              </a:rPr>
              <a:t>camphor</a:t>
            </a:r>
            <a:r>
              <a:rPr kumimoji="1" lang="en-US" altLang="ja-JP" sz="1600" dirty="0">
                <a:latin typeface="+mn-lt"/>
              </a:rPr>
              <a:t>, linalool, alpha-terpineol, carvone, geranyl acetate, beta-citronellol, E-anethole, and </a:t>
            </a:r>
            <a:r>
              <a:rPr kumimoji="1" lang="en-US" altLang="ja-JP" sz="1600" b="1" dirty="0">
                <a:latin typeface="+mn-lt"/>
              </a:rPr>
              <a:t>geraniol</a:t>
            </a:r>
            <a:r>
              <a:rPr kumimoji="1" lang="en-US" altLang="ja-JP" sz="1600" dirty="0">
                <a:latin typeface="+mn-lt"/>
              </a:rPr>
              <a:t>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938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/>
              <a:t>As reported in </a:t>
            </a:r>
            <a:r>
              <a:rPr kumimoji="1" lang="en-US" altLang="ja-JP" sz="1600" u="sng" dirty="0"/>
              <a:t>previous studies</a:t>
            </a:r>
            <a:r>
              <a:rPr kumimoji="1" lang="en-US" altLang="ja-JP" sz="1600" dirty="0"/>
              <a:t>, </a:t>
            </a:r>
            <a:r>
              <a:rPr kumimoji="1" lang="en-US" altLang="ja-JP" sz="1600" b="1" dirty="0"/>
              <a:t>linalool</a:t>
            </a:r>
            <a:r>
              <a:rPr kumimoji="1" lang="en-US" altLang="ja-JP" sz="1600" dirty="0"/>
              <a:t> and </a:t>
            </a:r>
            <a:r>
              <a:rPr kumimoji="1" lang="en-US" altLang="ja-JP" sz="1600" b="1" dirty="0"/>
              <a:t>geraniol</a:t>
            </a:r>
            <a:r>
              <a:rPr kumimoji="1" lang="en-US" altLang="ja-JP" sz="1600" dirty="0"/>
              <a:t> were contained at </a:t>
            </a:r>
            <a:r>
              <a:rPr kumimoji="1" lang="en-US" altLang="ja-JP" sz="1600" u="sng" dirty="0"/>
              <a:t>significant levels</a:t>
            </a:r>
            <a:r>
              <a:rPr kumimoji="1" lang="en-US" altLang="ja-JP" sz="1600" dirty="0"/>
              <a:t> in </a:t>
            </a:r>
            <a:r>
              <a:rPr kumimoji="1" lang="en-US" altLang="ja-JP" sz="1600" u="sng" dirty="0"/>
              <a:t>all samples</a:t>
            </a:r>
            <a:r>
              <a:rPr kumimoji="1" lang="en-US" altLang="ja-JP" sz="1600" dirty="0"/>
              <a:t>.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2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On the other hand, </a:t>
            </a:r>
            <a:r>
              <a:rPr kumimoji="1" lang="en-US" altLang="ja-JP" sz="1600" b="1" dirty="0">
                <a:latin typeface="+mn-lt"/>
              </a:rPr>
              <a:t>camphor</a:t>
            </a:r>
            <a:r>
              <a:rPr kumimoji="1" lang="en-US" altLang="ja-JP" sz="1600" dirty="0">
                <a:latin typeface="+mn-lt"/>
              </a:rPr>
              <a:t> was detected in </a:t>
            </a:r>
            <a:r>
              <a:rPr kumimoji="1" lang="en-US" altLang="ja-JP" sz="1600" b="1" dirty="0">
                <a:latin typeface="+mn-lt"/>
              </a:rPr>
              <a:t>Bulgarian</a:t>
            </a:r>
            <a:r>
              <a:rPr kumimoji="1" lang="en-US" altLang="ja-JP" sz="1600" dirty="0">
                <a:latin typeface="+mn-lt"/>
              </a:rPr>
              <a:t>, Canadian, and Moroccan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, not in </a:t>
            </a:r>
            <a:r>
              <a:rPr kumimoji="1" lang="en-US" altLang="ja-JP" sz="1600" b="1" dirty="0">
                <a:latin typeface="+mn-lt"/>
              </a:rPr>
              <a:t>Indian</a:t>
            </a:r>
            <a:r>
              <a:rPr kumimoji="1" lang="en-US" altLang="ja-JP" sz="1600" dirty="0">
                <a:latin typeface="+mn-lt"/>
              </a:rPr>
              <a:t> one.</a:t>
            </a:r>
          </a:p>
          <a:p>
            <a:r>
              <a:rPr kumimoji="1" lang="en-US" altLang="ja-JP" sz="1600" b="1" dirty="0">
                <a:latin typeface="+mn-lt"/>
              </a:rPr>
              <a:t>Carvone</a:t>
            </a:r>
            <a:r>
              <a:rPr kumimoji="1" lang="en-US" altLang="ja-JP" sz="1600" dirty="0">
                <a:latin typeface="+mn-lt"/>
              </a:rPr>
              <a:t>, and </a:t>
            </a:r>
            <a:r>
              <a:rPr kumimoji="1" lang="en-US" altLang="ja-JP" sz="1600" b="1" dirty="0">
                <a:latin typeface="+mn-lt"/>
              </a:rPr>
              <a:t>E-anethole</a:t>
            </a:r>
            <a:r>
              <a:rPr kumimoji="1" lang="en-US" altLang="ja-JP" sz="1600" dirty="0">
                <a:latin typeface="+mn-lt"/>
              </a:rPr>
              <a:t> were detected at </a:t>
            </a:r>
            <a:r>
              <a:rPr kumimoji="1" lang="en-US" altLang="ja-JP" sz="1600" u="sng" dirty="0">
                <a:latin typeface="+mn-lt"/>
              </a:rPr>
              <a:t>significant levels</a:t>
            </a:r>
            <a:r>
              <a:rPr kumimoji="1" lang="en-US" altLang="ja-JP" sz="1600" dirty="0">
                <a:latin typeface="+mn-lt"/>
              </a:rPr>
              <a:t> in Bulgarian </a:t>
            </a:r>
            <a:r>
              <a:rPr kumimoji="1" lang="en-US" altLang="ja-JP" sz="1600" u="sng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, while </a:t>
            </a:r>
            <a:r>
              <a:rPr kumimoji="1" lang="en-US" altLang="ja-JP" sz="1600" b="1" dirty="0">
                <a:latin typeface="+mn-lt"/>
              </a:rPr>
              <a:t>at trace levels</a:t>
            </a:r>
            <a:r>
              <a:rPr kumimoji="1" lang="en-US" altLang="ja-JP" sz="1600" dirty="0">
                <a:latin typeface="+mn-lt"/>
              </a:rPr>
              <a:t> in </a:t>
            </a:r>
            <a:r>
              <a:rPr kumimoji="1" lang="en-US" altLang="ja-JP" sz="1600" u="sng" dirty="0">
                <a:latin typeface="+mn-lt"/>
              </a:rPr>
              <a:t>other ones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dirty="0">
                <a:latin typeface="+mn-lt"/>
              </a:rPr>
              <a:t>From these results, there were </a:t>
            </a:r>
            <a:r>
              <a:rPr kumimoji="1" lang="en-US" altLang="ja-JP" sz="1600" u="sng" dirty="0">
                <a:latin typeface="+mn-lt"/>
              </a:rPr>
              <a:t>differences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in compositions of </a:t>
            </a:r>
            <a:r>
              <a:rPr kumimoji="1" lang="en-US" altLang="ja-JP" sz="1600" u="sng" dirty="0">
                <a:latin typeface="+mn-lt"/>
              </a:rPr>
              <a:t>flavor compounds</a:t>
            </a:r>
            <a:r>
              <a:rPr kumimoji="1" lang="en-US" altLang="ja-JP" sz="1600" dirty="0">
                <a:latin typeface="+mn-lt"/>
              </a:rPr>
              <a:t> among </a:t>
            </a:r>
            <a:r>
              <a:rPr kumimoji="1" lang="en-US" altLang="ja-JP" sz="1600" b="1" dirty="0">
                <a:latin typeface="+mn-lt"/>
              </a:rPr>
              <a:t>different</a:t>
            </a:r>
            <a:r>
              <a:rPr kumimoji="1" lang="en-US" altLang="ja-JP" sz="1600" dirty="0">
                <a:latin typeface="+mn-lt"/>
              </a:rPr>
              <a:t> growing areas.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dirty="0">
                <a:latin typeface="+mn-lt"/>
              </a:rPr>
              <a:t>In addition</a:t>
            </a:r>
            <a:r>
              <a:rPr kumimoji="1" lang="en-US" altLang="ja-JP" sz="1600" dirty="0">
                <a:latin typeface="+mn-lt"/>
              </a:rPr>
              <a:t>, Bulgarian </a:t>
            </a:r>
            <a:r>
              <a:rPr kumimoji="1" lang="en-US" altLang="ja-JP" sz="1600" u="sng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 contained </a:t>
            </a:r>
            <a:r>
              <a:rPr kumimoji="1" lang="en-US" altLang="ja-JP" sz="1600" u="sng" dirty="0">
                <a:latin typeface="+mn-lt"/>
              </a:rPr>
              <a:t>several compounds</a:t>
            </a:r>
            <a:r>
              <a:rPr kumimoji="1" lang="en-US" altLang="ja-JP" sz="1600" dirty="0">
                <a:latin typeface="+mn-lt"/>
              </a:rPr>
              <a:t> at higher levels than </a:t>
            </a:r>
            <a:r>
              <a:rPr kumimoji="1" lang="en-US" altLang="ja-JP" sz="1600" u="sng" dirty="0">
                <a:latin typeface="+mn-lt"/>
              </a:rPr>
              <a:t>other countries’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.</a:t>
            </a:r>
            <a:endParaRPr kumimoji="1" lang="ja-JP" altLang="en-US" sz="1600" dirty="0">
              <a:latin typeface="+mn-lt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15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b="1" dirty="0"/>
              <a:t>Now</a:t>
            </a:r>
            <a:r>
              <a:rPr kumimoji="1" lang="en-US" altLang="ja-JP" sz="1600" dirty="0"/>
              <a:t>, I introduce </a:t>
            </a:r>
            <a:r>
              <a:rPr kumimoji="1" lang="en-US" altLang="ja-JP" sz="1600" b="1" dirty="0"/>
              <a:t>coriander seeds</a:t>
            </a:r>
            <a:r>
              <a:rPr kumimoji="1" lang="en-US" altLang="ja-JP" sz="1600" dirty="0"/>
              <a:t> and </a:t>
            </a:r>
            <a:r>
              <a:rPr kumimoji="1" lang="en-US" altLang="ja-JP" sz="1600" u="sng" dirty="0"/>
              <a:t>their application</a:t>
            </a:r>
            <a:r>
              <a:rPr kumimoji="1" lang="en-US" altLang="ja-JP" sz="1600" dirty="0"/>
              <a:t> in the brewing industry.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64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u="sng" dirty="0"/>
              <a:t>This slide shows</a:t>
            </a:r>
            <a:r>
              <a:rPr kumimoji="1" lang="en-US" altLang="ja-JP" sz="1600" dirty="0"/>
              <a:t> the </a:t>
            </a:r>
            <a:r>
              <a:rPr kumimoji="1" lang="en-US" altLang="ja-JP" sz="1600" b="1" dirty="0"/>
              <a:t>candidate</a:t>
            </a:r>
            <a:r>
              <a:rPr kumimoji="1" lang="en-US" altLang="ja-JP" sz="1600" dirty="0"/>
              <a:t> compounds </a:t>
            </a:r>
            <a:r>
              <a:rPr kumimoji="1" lang="en-US" altLang="ja-JP" sz="1600" u="sng" dirty="0"/>
              <a:t>specific for</a:t>
            </a:r>
            <a:r>
              <a:rPr kumimoji="1" lang="en-US" altLang="ja-JP" sz="1600" dirty="0"/>
              <a:t> </a:t>
            </a:r>
            <a:r>
              <a:rPr kumimoji="1" lang="en-US" altLang="ja-JP" sz="1600" b="1" dirty="0"/>
              <a:t>Bulgarian</a:t>
            </a:r>
            <a:r>
              <a:rPr kumimoji="1" lang="en-US" altLang="ja-JP" sz="1600" dirty="0"/>
              <a:t> coriander seeds.</a:t>
            </a:r>
          </a:p>
          <a:p>
            <a:r>
              <a:rPr kumimoji="1" lang="en-US" altLang="ja-JP" sz="1600" b="1" dirty="0"/>
              <a:t>Camphor</a:t>
            </a:r>
            <a:r>
              <a:rPr kumimoji="1" lang="en-US" altLang="ja-JP" sz="1600" dirty="0"/>
              <a:t> imparts </a:t>
            </a:r>
            <a:r>
              <a:rPr kumimoji="1" lang="en-US" altLang="ja-JP" sz="1600" u="sng" dirty="0"/>
              <a:t>cooling sensation</a:t>
            </a:r>
            <a:r>
              <a:rPr kumimoji="1" lang="en-US" altLang="ja-JP" sz="1600" dirty="0"/>
              <a:t>. </a:t>
            </a:r>
            <a:r>
              <a:rPr kumimoji="1" lang="en-US" altLang="ja-JP" sz="1600" b="1" dirty="0"/>
              <a:t>Carvone</a:t>
            </a:r>
            <a:r>
              <a:rPr kumimoji="1" lang="en-US" altLang="ja-JP" sz="1600" dirty="0"/>
              <a:t> has spicy/herbal flavor. And, </a:t>
            </a:r>
            <a:r>
              <a:rPr kumimoji="1" lang="en-US" altLang="ja-JP" sz="1600" b="1" dirty="0"/>
              <a:t>E-anethole</a:t>
            </a:r>
            <a:r>
              <a:rPr kumimoji="1" lang="en-US" altLang="ja-JP" sz="1600" dirty="0"/>
              <a:t> imparts sweet and </a:t>
            </a:r>
            <a:r>
              <a:rPr kumimoji="1" lang="en-US" altLang="ja-JP" sz="1600" b="1" dirty="0"/>
              <a:t>licorice-like</a:t>
            </a:r>
            <a:r>
              <a:rPr kumimoji="1" lang="en-US" altLang="ja-JP" sz="1600" dirty="0"/>
              <a:t> flavor.</a:t>
            </a:r>
          </a:p>
          <a:p>
            <a:r>
              <a:rPr kumimoji="1" lang="en-US" altLang="ja-JP" sz="1600" dirty="0"/>
              <a:t>These compounds are </a:t>
            </a:r>
            <a:r>
              <a:rPr kumimoji="1" lang="en-US" altLang="ja-JP" sz="1600" u="sng" dirty="0"/>
              <a:t>also contained</a:t>
            </a:r>
            <a:r>
              <a:rPr kumimoji="1" lang="en-US" altLang="ja-JP" sz="1600" dirty="0"/>
              <a:t> in </a:t>
            </a:r>
            <a:r>
              <a:rPr kumimoji="1" lang="en-US" altLang="ja-JP" sz="1600" u="sng" dirty="0"/>
              <a:t>various</a:t>
            </a:r>
            <a:r>
              <a:rPr kumimoji="1" lang="en-US" altLang="ja-JP" sz="1600" dirty="0"/>
              <a:t> spices and herbs.   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62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Here is </a:t>
            </a:r>
            <a:r>
              <a:rPr kumimoji="1" lang="en-US" altLang="ja-JP" sz="1600" b="1" dirty="0">
                <a:latin typeface="+mn-lt"/>
              </a:rPr>
              <a:t>short summary</a:t>
            </a:r>
            <a:r>
              <a:rPr kumimoji="1" lang="en-US" altLang="ja-JP" sz="1600" dirty="0">
                <a:latin typeface="+mn-lt"/>
              </a:rPr>
              <a:t> of this section.</a:t>
            </a:r>
          </a:p>
          <a:p>
            <a:r>
              <a:rPr kumimoji="1" lang="en-US" altLang="ja-JP" sz="1600" dirty="0">
                <a:latin typeface="+mn-lt"/>
              </a:rPr>
              <a:t>- </a:t>
            </a:r>
            <a:r>
              <a:rPr kumimoji="1" lang="en-US" altLang="ja-JP" sz="1600" b="1" dirty="0">
                <a:latin typeface="+mn-lt"/>
              </a:rPr>
              <a:t>Linalool</a:t>
            </a:r>
            <a:r>
              <a:rPr kumimoji="1" lang="en-US" altLang="ja-JP" sz="1600" dirty="0">
                <a:latin typeface="+mn-lt"/>
              </a:rPr>
              <a:t> and geraniol were contained in </a:t>
            </a:r>
            <a:r>
              <a:rPr kumimoji="1" lang="en-US" altLang="ja-JP" sz="1600" b="1" dirty="0">
                <a:latin typeface="+mn-lt"/>
              </a:rPr>
              <a:t>all coriander seeds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r>
              <a:rPr kumimoji="1" lang="en-US" altLang="ja-JP" sz="1600" dirty="0">
                <a:latin typeface="+mn-lt"/>
              </a:rPr>
              <a:t>- </a:t>
            </a:r>
            <a:r>
              <a:rPr kumimoji="1" lang="en-US" altLang="ja-JP" sz="1600" b="1" dirty="0">
                <a:latin typeface="+mn-lt"/>
              </a:rPr>
              <a:t>Camphor</a:t>
            </a:r>
            <a:r>
              <a:rPr kumimoji="1" lang="en-US" altLang="ja-JP" sz="1600" dirty="0">
                <a:latin typeface="+mn-lt"/>
              </a:rPr>
              <a:t> was contained in </a:t>
            </a:r>
            <a:r>
              <a:rPr kumimoji="1" lang="en-US" altLang="ja-JP" sz="1600" u="sng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 from </a:t>
            </a:r>
            <a:r>
              <a:rPr kumimoji="1" lang="en-US" altLang="ja-JP" sz="1600" b="1" dirty="0">
                <a:latin typeface="+mn-lt"/>
              </a:rPr>
              <a:t>Bulgaria</a:t>
            </a:r>
            <a:r>
              <a:rPr kumimoji="1" lang="en-US" altLang="ja-JP" sz="1600" dirty="0">
                <a:latin typeface="+mn-lt"/>
              </a:rPr>
              <a:t>, Canada, and Morocco, not in </a:t>
            </a:r>
            <a:r>
              <a:rPr kumimoji="1" lang="en-US" altLang="ja-JP" sz="1600" u="sng" dirty="0">
                <a:latin typeface="+mn-lt"/>
              </a:rPr>
              <a:t>those from</a:t>
            </a:r>
            <a:r>
              <a:rPr kumimoji="1" lang="en-US" altLang="ja-JP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India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r>
              <a:rPr kumimoji="1" lang="en-US" altLang="ja-JP" sz="1600" dirty="0">
                <a:latin typeface="+mn-lt"/>
              </a:rPr>
              <a:t>- </a:t>
            </a:r>
            <a:r>
              <a:rPr kumimoji="1" lang="en-US" altLang="ja-JP" sz="1600" b="1" dirty="0">
                <a:latin typeface="+mn-lt"/>
              </a:rPr>
              <a:t>Carvone</a:t>
            </a:r>
            <a:r>
              <a:rPr kumimoji="1" lang="en-US" altLang="ja-JP" sz="1600" dirty="0">
                <a:latin typeface="+mn-lt"/>
              </a:rPr>
              <a:t> and </a:t>
            </a:r>
            <a:r>
              <a:rPr kumimoji="1" lang="en-US" altLang="ja-JP" sz="1600" b="1" dirty="0">
                <a:latin typeface="+mn-lt"/>
              </a:rPr>
              <a:t>(E)-anethole</a:t>
            </a:r>
            <a:r>
              <a:rPr kumimoji="1" lang="en-US" altLang="ja-JP" sz="1600" dirty="0">
                <a:latin typeface="+mn-lt"/>
              </a:rPr>
              <a:t> were contained in only </a:t>
            </a:r>
            <a:r>
              <a:rPr kumimoji="1" lang="en-US" altLang="ja-JP" sz="1600" b="1" dirty="0">
                <a:latin typeface="+mn-lt"/>
              </a:rPr>
              <a:t>Bulgarian</a:t>
            </a:r>
            <a:r>
              <a:rPr kumimoji="1" lang="en-US" altLang="ja-JP" sz="1600" dirty="0">
                <a:latin typeface="+mn-lt"/>
              </a:rPr>
              <a:t> coriander seeds </a:t>
            </a:r>
            <a:r>
              <a:rPr kumimoji="1" lang="en-US" altLang="ja-JP" sz="1600" u="sng" dirty="0">
                <a:latin typeface="+mn-lt"/>
              </a:rPr>
              <a:t>at high levels</a:t>
            </a:r>
            <a:r>
              <a:rPr kumimoji="1" lang="en-US" altLang="ja-JP" sz="1600" dirty="0">
                <a:latin typeface="+mn-lt"/>
              </a:rPr>
              <a:t>.</a:t>
            </a: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445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dirty="0">
                <a:latin typeface="+mn-lt"/>
              </a:rPr>
              <a:t>Next,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 compare the </a:t>
            </a:r>
            <a:r>
              <a:rPr kumimoji="1" lang="en-US" altLang="ja-JP" sz="1600" b="1" dirty="0">
                <a:latin typeface="+mn-lt"/>
              </a:rPr>
              <a:t>profiles</a:t>
            </a:r>
            <a:r>
              <a:rPr kumimoji="1" lang="en-US" altLang="ja-JP" sz="1600" dirty="0">
                <a:latin typeface="+mn-lt"/>
              </a:rPr>
              <a:t> of flavor compounds </a:t>
            </a:r>
            <a:r>
              <a:rPr kumimoji="1" lang="en-US" altLang="ja-JP" sz="1600" u="sng" dirty="0">
                <a:latin typeface="+mn-lt"/>
              </a:rPr>
              <a:t>in beers</a:t>
            </a:r>
            <a:r>
              <a:rPr kumimoji="1" lang="en-US" altLang="ja-JP" sz="1600" dirty="0">
                <a:latin typeface="+mn-lt"/>
              </a:rPr>
              <a:t> brewed with </a:t>
            </a:r>
            <a:r>
              <a:rPr kumimoji="1" lang="en-US" altLang="ja-JP" sz="1600" b="1" dirty="0">
                <a:latin typeface="+mn-lt"/>
              </a:rPr>
              <a:t>different</a:t>
            </a:r>
            <a:r>
              <a:rPr kumimoji="1" lang="en-US" altLang="ja-JP" sz="1600" dirty="0">
                <a:latin typeface="+mn-lt"/>
              </a:rPr>
              <a:t> coriander seeds.</a:t>
            </a:r>
            <a:endParaRPr kumimoji="1" lang="ja-JP" altLang="en-US" sz="1600" dirty="0">
              <a:latin typeface="+mn-lt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419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dirty="0">
                <a:latin typeface="+mn-lt"/>
              </a:rPr>
              <a:t>To confirm</a:t>
            </a:r>
            <a:r>
              <a:rPr kumimoji="1" lang="en-US" altLang="ja-JP" sz="1600" dirty="0">
                <a:latin typeface="+mn-lt"/>
              </a:rPr>
              <a:t> the difference in </a:t>
            </a:r>
            <a:r>
              <a:rPr kumimoji="1" lang="en-US" altLang="ja-JP" sz="1600" u="sng" dirty="0">
                <a:latin typeface="+mn-lt"/>
              </a:rPr>
              <a:t>flavor profiles</a:t>
            </a:r>
            <a:r>
              <a:rPr kumimoji="1" lang="en-US" altLang="ja-JP" sz="1600" dirty="0">
                <a:latin typeface="+mn-lt"/>
              </a:rPr>
              <a:t> among </a:t>
            </a:r>
            <a:r>
              <a:rPr kumimoji="1" lang="en-US" altLang="ja-JP" sz="1600" b="1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 from </a:t>
            </a:r>
            <a:r>
              <a:rPr kumimoji="1" lang="en-US" altLang="ja-JP" sz="1600" u="sng" dirty="0">
                <a:latin typeface="+mn-lt"/>
              </a:rPr>
              <a:t>different countries</a:t>
            </a:r>
            <a:r>
              <a:rPr kumimoji="1" lang="en-US" altLang="ja-JP" sz="1600" dirty="0">
                <a:latin typeface="+mn-lt"/>
              </a:rPr>
              <a:t>, we quantified </a:t>
            </a:r>
            <a:r>
              <a:rPr kumimoji="1" lang="en-US" altLang="ja-JP" sz="1600" b="1" dirty="0">
                <a:latin typeface="+mn-lt"/>
              </a:rPr>
              <a:t>candidate</a:t>
            </a:r>
            <a:r>
              <a:rPr kumimoji="1" lang="en-US" altLang="ja-JP" sz="1600" dirty="0">
                <a:latin typeface="+mn-lt"/>
              </a:rPr>
              <a:t> compounds in </a:t>
            </a:r>
            <a:r>
              <a:rPr kumimoji="1" lang="en-US" altLang="ja-JP" sz="1600" u="sng" dirty="0">
                <a:latin typeface="+mn-lt"/>
              </a:rPr>
              <a:t>various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coriander</a:t>
            </a:r>
            <a:r>
              <a:rPr kumimoji="1" lang="ja-JP" altLang="en-US" sz="1600" u="sng" dirty="0">
                <a:latin typeface="+mn-lt"/>
              </a:rPr>
              <a:t> </a:t>
            </a:r>
            <a:r>
              <a:rPr kumimoji="1" lang="en-US" altLang="ja-JP" sz="1600" u="sng" dirty="0">
                <a:latin typeface="+mn-lt"/>
              </a:rPr>
              <a:t>seeds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described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u="sng" dirty="0">
                <a:latin typeface="+mn-lt"/>
              </a:rPr>
              <a:t>Sample extraction</a:t>
            </a:r>
            <a:r>
              <a:rPr kumimoji="1" lang="en-US" altLang="ja-JP" sz="1600" dirty="0">
                <a:latin typeface="+mn-lt"/>
              </a:rPr>
              <a:t> was carried out </a:t>
            </a:r>
            <a:r>
              <a:rPr kumimoji="1" lang="en-US" altLang="ja-JP" sz="1600" u="sng" dirty="0">
                <a:latin typeface="+mn-lt"/>
              </a:rPr>
              <a:t>as well</a:t>
            </a:r>
            <a:r>
              <a:rPr kumimoji="1" lang="en-US" altLang="ja-JP" sz="1600" dirty="0">
                <a:latin typeface="+mn-lt"/>
              </a:rPr>
              <a:t>. </a:t>
            </a:r>
            <a:r>
              <a:rPr kumimoji="1" lang="en-US" altLang="ja-JP" sz="1600" b="1" dirty="0">
                <a:latin typeface="+mn-lt"/>
              </a:rPr>
              <a:t>Subsequently</a:t>
            </a:r>
            <a:r>
              <a:rPr kumimoji="1" lang="en-US" altLang="ja-JP" sz="1600" dirty="0">
                <a:latin typeface="+mn-lt"/>
              </a:rPr>
              <a:t>, extracted samples were </a:t>
            </a:r>
            <a:r>
              <a:rPr kumimoji="1" lang="en-US" altLang="ja-JP" sz="1600" u="sng" dirty="0">
                <a:latin typeface="+mn-lt"/>
              </a:rPr>
              <a:t>analyzed</a:t>
            </a:r>
            <a:r>
              <a:rPr kumimoji="1" lang="en-US" altLang="ja-JP" sz="1600" dirty="0">
                <a:latin typeface="+mn-lt"/>
              </a:rPr>
              <a:t> with GC-MS in SIM mode.    </a:t>
            </a:r>
            <a:endParaRPr kumimoji="1" lang="ja-JP" altLang="en-US" sz="1600" dirty="0">
              <a:latin typeface="+mn-lt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667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u="sng" dirty="0"/>
              <a:t>This slide shows</a:t>
            </a:r>
            <a:r>
              <a:rPr kumimoji="1" lang="en-US" altLang="ja-JP" sz="1600" dirty="0"/>
              <a:t> the </a:t>
            </a:r>
            <a:r>
              <a:rPr kumimoji="1" lang="en-US" altLang="ja-JP" sz="1600" b="1" dirty="0"/>
              <a:t>concentrations</a:t>
            </a:r>
            <a:r>
              <a:rPr kumimoji="1" lang="en-US" altLang="ja-JP" sz="1600" dirty="0"/>
              <a:t> of </a:t>
            </a:r>
            <a:r>
              <a:rPr kumimoji="1" lang="en-US" altLang="ja-JP" sz="1600" u="sng" dirty="0"/>
              <a:t>candidate compounds</a:t>
            </a:r>
            <a:r>
              <a:rPr kumimoji="1" lang="en-US" altLang="ja-JP" sz="1600" dirty="0"/>
              <a:t> in all </a:t>
            </a:r>
            <a:r>
              <a:rPr kumimoji="1" lang="en-US" altLang="ja-JP" sz="1600" b="1" dirty="0"/>
              <a:t>coriander seeds</a:t>
            </a:r>
            <a:r>
              <a:rPr kumimoji="1" lang="en-US" altLang="ja-JP" sz="1600" dirty="0"/>
              <a:t>.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253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u="sng" dirty="0"/>
              <a:t>As a result</a:t>
            </a:r>
            <a:r>
              <a:rPr kumimoji="1" lang="en-US" altLang="ja-JP" sz="1600" dirty="0"/>
              <a:t>, it was confirmed that </a:t>
            </a:r>
            <a:r>
              <a:rPr kumimoji="1" lang="en-US" altLang="ja-JP" sz="1600" b="1" dirty="0"/>
              <a:t>camphor</a:t>
            </a:r>
            <a:r>
              <a:rPr kumimoji="1" lang="en-US" altLang="ja-JP" sz="1600" dirty="0"/>
              <a:t>, </a:t>
            </a:r>
            <a:r>
              <a:rPr kumimoji="1" lang="en-US" altLang="ja-JP" sz="1600" b="1" dirty="0"/>
              <a:t>carvone</a:t>
            </a:r>
            <a:r>
              <a:rPr kumimoji="1" lang="en-US" altLang="ja-JP" sz="1600" dirty="0"/>
              <a:t>, and </a:t>
            </a:r>
            <a:r>
              <a:rPr kumimoji="1" lang="en-US" altLang="ja-JP" sz="1600" b="1" dirty="0"/>
              <a:t>E-anethole</a:t>
            </a:r>
            <a:r>
              <a:rPr kumimoji="1" lang="en-US" altLang="ja-JP" sz="1600" dirty="0"/>
              <a:t> were </a:t>
            </a:r>
            <a:r>
              <a:rPr kumimoji="1" lang="en-US" altLang="ja-JP" sz="1600" u="sng" dirty="0"/>
              <a:t>contained</a:t>
            </a:r>
            <a:r>
              <a:rPr kumimoji="1" lang="en-US" altLang="ja-JP" sz="1600" dirty="0"/>
              <a:t> at </a:t>
            </a:r>
            <a:r>
              <a:rPr kumimoji="1" lang="en-US" altLang="ja-JP" sz="1600" u="sng" dirty="0"/>
              <a:t>higher levels</a:t>
            </a:r>
            <a:r>
              <a:rPr kumimoji="1" lang="en-US" altLang="ja-JP" sz="1600" dirty="0"/>
              <a:t> in the </a:t>
            </a:r>
            <a:r>
              <a:rPr kumimoji="1" lang="en-US" altLang="ja-JP" sz="1600" b="1" dirty="0"/>
              <a:t>Bulgarian</a:t>
            </a:r>
            <a:r>
              <a:rPr kumimoji="1" lang="en-US" altLang="ja-JP" sz="1600" dirty="0"/>
              <a:t> coriander seeds.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3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u="sng" dirty="0"/>
              <a:t>In addition</a:t>
            </a:r>
            <a:r>
              <a:rPr kumimoji="1" lang="en-US" altLang="ja-JP" sz="1600" dirty="0"/>
              <a:t>, </a:t>
            </a:r>
            <a:r>
              <a:rPr kumimoji="1" lang="en-US" altLang="ja-JP" sz="1600" b="1" dirty="0"/>
              <a:t>linalool</a:t>
            </a:r>
            <a:r>
              <a:rPr kumimoji="1" lang="en-US" altLang="ja-JP" sz="1600" dirty="0"/>
              <a:t> was also </a:t>
            </a:r>
            <a:r>
              <a:rPr kumimoji="1" lang="en-US" altLang="ja-JP" sz="1600" u="sng" dirty="0"/>
              <a:t>contained</a:t>
            </a:r>
            <a:r>
              <a:rPr kumimoji="1" lang="en-US" altLang="ja-JP" sz="1600" dirty="0"/>
              <a:t> at higher levels </a:t>
            </a:r>
            <a:r>
              <a:rPr kumimoji="1" lang="en-US" altLang="ja-JP" sz="1600" u="sng" dirty="0"/>
              <a:t>in comparison with</a:t>
            </a:r>
            <a:r>
              <a:rPr kumimoji="1" lang="en-US" altLang="ja-JP" sz="1600" dirty="0"/>
              <a:t> other countries’ samples. 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53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/>
              <a:t>So, to </a:t>
            </a:r>
            <a:r>
              <a:rPr kumimoji="1" lang="en-US" altLang="ja-JP" sz="1600" b="1" dirty="0"/>
              <a:t>investigate</a:t>
            </a:r>
            <a:r>
              <a:rPr kumimoji="1" lang="en-US" altLang="ja-JP" sz="1600" dirty="0"/>
              <a:t> behaviors of </a:t>
            </a:r>
            <a:r>
              <a:rPr kumimoji="1" lang="en-US" altLang="ja-JP" sz="1600" u="sng" dirty="0"/>
              <a:t>candidate compounds</a:t>
            </a:r>
            <a:r>
              <a:rPr kumimoji="1" lang="en-US" altLang="ja-JP" sz="1600" dirty="0"/>
              <a:t> during </a:t>
            </a:r>
            <a:r>
              <a:rPr kumimoji="1" lang="en-US" altLang="ja-JP" sz="1600" u="sng" dirty="0"/>
              <a:t>beer production</a:t>
            </a:r>
            <a:r>
              <a:rPr kumimoji="1" lang="en-US" altLang="ja-JP" sz="1600" dirty="0"/>
              <a:t>, we brewed </a:t>
            </a:r>
            <a:r>
              <a:rPr kumimoji="1" lang="en-US" altLang="ja-JP" sz="1600" u="sng" dirty="0"/>
              <a:t>test-beers</a:t>
            </a:r>
            <a:r>
              <a:rPr kumimoji="1" lang="en-US" altLang="ja-JP" sz="1600" dirty="0"/>
              <a:t> using </a:t>
            </a:r>
            <a:r>
              <a:rPr kumimoji="1" lang="en-US" altLang="ja-JP" sz="1600" b="1" dirty="0"/>
              <a:t>coriander seeds</a:t>
            </a:r>
            <a:r>
              <a:rPr kumimoji="1" lang="en-US" altLang="ja-JP" sz="1600" dirty="0"/>
              <a:t> from </a:t>
            </a:r>
            <a:r>
              <a:rPr kumimoji="1" lang="en-US" altLang="ja-JP" sz="1600" u="sng" dirty="0"/>
              <a:t>these four countries</a:t>
            </a:r>
            <a:r>
              <a:rPr kumimoji="1" lang="en-US" altLang="ja-JP" sz="1600" dirty="0"/>
              <a:t>.</a:t>
            </a:r>
          </a:p>
          <a:p>
            <a:r>
              <a:rPr kumimoji="1" lang="en-US" altLang="ja-JP" sz="1600" u="sng" dirty="0"/>
              <a:t>Test-beers</a:t>
            </a:r>
            <a:r>
              <a:rPr kumimoji="1" lang="en-US" altLang="ja-JP" sz="1600" dirty="0"/>
              <a:t> were brewed </a:t>
            </a:r>
            <a:r>
              <a:rPr kumimoji="1" lang="en-US" altLang="ja-JP" sz="1600" u="sng" dirty="0"/>
              <a:t>according to</a:t>
            </a:r>
            <a:r>
              <a:rPr kumimoji="1" lang="en-US" altLang="ja-JP" sz="1600" dirty="0"/>
              <a:t> the </a:t>
            </a:r>
            <a:r>
              <a:rPr kumimoji="1" lang="en-US" altLang="ja-JP" sz="1600" u="sng" dirty="0"/>
              <a:t>standard mashing method</a:t>
            </a:r>
            <a:r>
              <a:rPr kumimoji="1" lang="en-US" altLang="ja-JP" sz="1600" dirty="0"/>
              <a:t> for </a:t>
            </a:r>
            <a:r>
              <a:rPr kumimoji="1" lang="en-US" altLang="ja-JP" sz="1600" u="sng" dirty="0"/>
              <a:t>all malt beer</a:t>
            </a:r>
            <a:r>
              <a:rPr kumimoji="1" lang="en-US" altLang="ja-JP" sz="1600" dirty="0"/>
              <a:t>. Fermentation was </a:t>
            </a:r>
            <a:r>
              <a:rPr kumimoji="1" lang="en-US" altLang="ja-JP" sz="1600" u="sng" dirty="0"/>
              <a:t>carried out</a:t>
            </a:r>
            <a:r>
              <a:rPr kumimoji="1" lang="en-US" altLang="ja-JP" sz="1600" dirty="0"/>
              <a:t> by ale yeast.</a:t>
            </a:r>
          </a:p>
          <a:p>
            <a:r>
              <a:rPr kumimoji="1" lang="en-US" altLang="ja-JP" sz="1600" u="sng" dirty="0"/>
              <a:t>For flavoring</a:t>
            </a:r>
            <a:r>
              <a:rPr kumimoji="1" lang="en-US" altLang="ja-JP" sz="1600" dirty="0"/>
              <a:t>, the </a:t>
            </a:r>
            <a:r>
              <a:rPr kumimoji="1" lang="en-US" altLang="ja-JP" sz="1600" b="1" dirty="0"/>
              <a:t>coriander seeds</a:t>
            </a:r>
            <a:r>
              <a:rPr kumimoji="1" lang="en-US" altLang="ja-JP" sz="1600" dirty="0"/>
              <a:t> were </a:t>
            </a:r>
            <a:r>
              <a:rPr kumimoji="1" lang="en-US" altLang="ja-JP" sz="1600" u="sng" dirty="0"/>
              <a:t>added to</a:t>
            </a:r>
            <a:r>
              <a:rPr kumimoji="1" lang="en-US" altLang="ja-JP" sz="1600" dirty="0"/>
              <a:t> boiling kettle at the </a:t>
            </a:r>
            <a:r>
              <a:rPr kumimoji="1" lang="en-US" altLang="ja-JP" sz="1600" b="1" dirty="0"/>
              <a:t>end</a:t>
            </a:r>
            <a:r>
              <a:rPr kumimoji="1" lang="en-US" altLang="ja-JP" sz="1600" dirty="0"/>
              <a:t> of boiling. 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976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This slide shows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the </a:t>
            </a:r>
            <a:r>
              <a:rPr lang="en-US" altLang="ja-JP" sz="1600" b="1" u="none" dirty="0">
                <a:latin typeface="+mn-lt"/>
                <a:ea typeface="ＭＳ Ｐゴシック" panose="020B0600070205080204" pitchFamily="50" charset="-128"/>
              </a:rPr>
              <a:t>behavior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of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four compounds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during fermentation.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Each sample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was indicated according to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growing country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u="none" dirty="0">
                <a:latin typeface="+mn-lt"/>
                <a:ea typeface="ＭＳ Ｐゴシック" panose="020B0600070205080204" pitchFamily="50" charset="-128"/>
              </a:rPr>
              <a:t>Linalool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contained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at very high levels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in the </a:t>
            </a:r>
            <a:r>
              <a:rPr lang="en-US" altLang="ja-JP" sz="1600" b="1" u="none" dirty="0" err="1">
                <a:latin typeface="+mn-lt"/>
                <a:ea typeface="ＭＳ Ｐゴシック" panose="020B0600070205080204" pitchFamily="50" charset="-128"/>
              </a:rPr>
              <a:t>worts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and slightly decrease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during fermentation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.</a:t>
            </a:r>
            <a:r>
              <a:rPr kumimoji="1" lang="en-US" altLang="ja-JP" sz="1600" dirty="0">
                <a:latin typeface="+mn-lt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dirty="0">
                <a:latin typeface="+mn-lt"/>
              </a:rPr>
              <a:t>Test-beers with </a:t>
            </a:r>
            <a:r>
              <a:rPr kumimoji="1" lang="en-US" altLang="ja-JP" sz="1600" b="1" dirty="0">
                <a:latin typeface="+mn-lt"/>
              </a:rPr>
              <a:t>Bulgarian</a:t>
            </a:r>
            <a:r>
              <a:rPr kumimoji="1" lang="en-US" altLang="ja-JP" sz="1600" dirty="0">
                <a:latin typeface="+mn-lt"/>
              </a:rPr>
              <a:t> and Canadian </a:t>
            </a:r>
            <a:r>
              <a:rPr kumimoji="1" lang="en-US" altLang="ja-JP" sz="1600" u="sng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 contained linalool </a:t>
            </a:r>
            <a:r>
              <a:rPr kumimoji="1" lang="en-US" altLang="ja-JP" sz="1600" u="sng" dirty="0">
                <a:latin typeface="+mn-lt"/>
              </a:rPr>
              <a:t>at higher levels</a:t>
            </a:r>
            <a:r>
              <a:rPr kumimoji="1" lang="en-US" altLang="ja-JP" sz="1600" dirty="0">
                <a:latin typeface="+mn-lt"/>
              </a:rPr>
              <a:t> than </a:t>
            </a:r>
            <a:r>
              <a:rPr kumimoji="1" lang="en-US" altLang="ja-JP" sz="1600" u="sng" dirty="0">
                <a:latin typeface="+mn-lt"/>
              </a:rPr>
              <a:t>those with</a:t>
            </a:r>
            <a:r>
              <a:rPr kumimoji="1" lang="en-US" altLang="ja-JP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Moroccan</a:t>
            </a:r>
            <a:r>
              <a:rPr kumimoji="1" lang="en-US" altLang="ja-JP" sz="1600" dirty="0">
                <a:latin typeface="+mn-lt"/>
              </a:rPr>
              <a:t> and Indian ones.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624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Camphor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contained in </a:t>
            </a:r>
            <a:r>
              <a:rPr lang="en-US" altLang="ja-JP" sz="1600" b="1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Bulgarian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, Canadian and Moroccan beers </a:t>
            </a:r>
            <a:r>
              <a:rPr lang="en-US" altLang="ja-JP" sz="160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at high levels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and slightly decreased.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4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>
                <a:latin typeface="+mn-lt"/>
              </a:rPr>
              <a:t>Do you </a:t>
            </a:r>
            <a:r>
              <a:rPr kumimoji="1" lang="en-US" altLang="ja-JP" sz="1600" b="1" dirty="0">
                <a:latin typeface="+mn-lt"/>
              </a:rPr>
              <a:t>know?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what are </a:t>
            </a:r>
            <a:r>
              <a:rPr kumimoji="1" lang="en-US" altLang="ja-JP" sz="1600" b="1" dirty="0">
                <a:latin typeface="+mn-lt"/>
              </a:rPr>
              <a:t>coriander seeds?</a:t>
            </a:r>
          </a:p>
          <a:p>
            <a:r>
              <a:rPr kumimoji="1" lang="en-US" altLang="ja-JP" sz="1600" dirty="0">
                <a:latin typeface="+mn-lt"/>
              </a:rPr>
              <a:t>The plant ‘</a:t>
            </a:r>
            <a:r>
              <a:rPr kumimoji="1" lang="en-US" altLang="ja-JP" sz="1600" b="1" dirty="0">
                <a:latin typeface="+mn-lt"/>
              </a:rPr>
              <a:t>coriander</a:t>
            </a:r>
            <a:r>
              <a:rPr kumimoji="1" lang="en-US" altLang="ja-JP" sz="1600" dirty="0">
                <a:latin typeface="+mn-lt"/>
              </a:rPr>
              <a:t>’ is </a:t>
            </a:r>
            <a:r>
              <a:rPr kumimoji="1" lang="en-US" altLang="ja-JP" sz="1600" u="sng" dirty="0">
                <a:latin typeface="+mn-lt"/>
              </a:rPr>
              <a:t>an annual herb</a:t>
            </a:r>
            <a:r>
              <a:rPr kumimoji="1" lang="en-US" altLang="ja-JP" sz="1600" dirty="0">
                <a:latin typeface="+mn-lt"/>
              </a:rPr>
              <a:t>. </a:t>
            </a:r>
          </a:p>
          <a:p>
            <a:r>
              <a:rPr kumimoji="1" lang="en-US" altLang="ja-JP" sz="1600" dirty="0">
                <a:latin typeface="+mn-lt"/>
              </a:rPr>
              <a:t>And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its </a:t>
            </a:r>
            <a:r>
              <a:rPr kumimoji="1" lang="en-US" altLang="ja-JP" sz="1600" u="sng" dirty="0">
                <a:latin typeface="+mn-lt"/>
              </a:rPr>
              <a:t>dried seeds</a:t>
            </a:r>
            <a:r>
              <a:rPr kumimoji="1" lang="en-US" altLang="ja-JP" sz="1600" dirty="0">
                <a:latin typeface="+mn-lt"/>
              </a:rPr>
              <a:t> primary used as a </a:t>
            </a:r>
            <a:r>
              <a:rPr kumimoji="1" lang="en-US" altLang="ja-JP" sz="1600" b="1" dirty="0">
                <a:latin typeface="+mn-lt"/>
              </a:rPr>
              <a:t>spice</a:t>
            </a:r>
            <a:r>
              <a:rPr kumimoji="1" lang="en-US" altLang="ja-JP" sz="1600" dirty="0">
                <a:latin typeface="+mn-lt"/>
              </a:rPr>
              <a:t>, and </a:t>
            </a:r>
            <a:r>
              <a:rPr kumimoji="1" lang="en-US" altLang="ja-JP" sz="1600" u="sng" dirty="0">
                <a:latin typeface="+mn-lt"/>
              </a:rPr>
              <a:t>fresh or dried</a:t>
            </a:r>
            <a:r>
              <a:rPr kumimoji="1" lang="en-US" altLang="ja-JP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leaves</a:t>
            </a:r>
            <a:r>
              <a:rPr kumimoji="1" lang="en-US" altLang="ja-JP" sz="1600" dirty="0">
                <a:latin typeface="+mn-lt"/>
              </a:rPr>
              <a:t> used as an </a:t>
            </a:r>
            <a:r>
              <a:rPr kumimoji="1" lang="en-US" altLang="ja-JP" sz="1600" b="1" dirty="0">
                <a:latin typeface="+mn-lt"/>
              </a:rPr>
              <a:t>herb</a:t>
            </a:r>
            <a:r>
              <a:rPr kumimoji="1" lang="en-US" altLang="ja-JP" sz="1600" dirty="0">
                <a:latin typeface="+mn-lt"/>
              </a:rPr>
              <a:t>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283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1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Carvone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and </a:t>
            </a:r>
            <a:r>
              <a:rPr lang="en-US" altLang="ja-JP" sz="1600" b="1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E-anethole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were contained </a:t>
            </a:r>
            <a:r>
              <a:rPr lang="en-US" altLang="ja-JP" sz="160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only in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the </a:t>
            </a:r>
            <a:r>
              <a:rPr lang="en-US" altLang="ja-JP" sz="1600" b="1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Bulgarian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beer. </a:t>
            </a:r>
            <a:r>
              <a:rPr lang="en-US" altLang="ja-JP" sz="160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These compounds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decreased </a:t>
            </a:r>
            <a:r>
              <a:rPr lang="en-US" altLang="ja-JP" sz="160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during primary fermentation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600" b="1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however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retained in </a:t>
            </a:r>
            <a:r>
              <a:rPr lang="en-US" altLang="ja-JP" sz="160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finished beer</a:t>
            </a:r>
            <a:r>
              <a:rPr lang="en-US" altLang="ja-JP" sz="1600" u="none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790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dirty="0"/>
              <a:t>Here is </a:t>
            </a:r>
            <a:r>
              <a:rPr kumimoji="1" lang="en-US" altLang="ja-JP" sz="1600" b="1" dirty="0"/>
              <a:t>short summary</a:t>
            </a:r>
            <a:r>
              <a:rPr kumimoji="1" lang="en-US" altLang="ja-JP" sz="1600" dirty="0"/>
              <a:t> of this section.</a:t>
            </a:r>
          </a:p>
          <a:p>
            <a:r>
              <a:rPr kumimoji="1" lang="en-US" altLang="ja-JP" sz="1600" dirty="0"/>
              <a:t>- Test-beers with </a:t>
            </a:r>
            <a:r>
              <a:rPr kumimoji="1" lang="en-US" altLang="ja-JP" sz="1600" b="1" dirty="0"/>
              <a:t>Bulgarian</a:t>
            </a:r>
            <a:r>
              <a:rPr kumimoji="1" lang="en-US" altLang="ja-JP" sz="1600" dirty="0"/>
              <a:t> and Canadian </a:t>
            </a:r>
            <a:r>
              <a:rPr kumimoji="1" lang="en-US" altLang="ja-JP" sz="1600" u="sng" dirty="0"/>
              <a:t>coriander seeds</a:t>
            </a:r>
            <a:r>
              <a:rPr kumimoji="1" lang="en-US" altLang="ja-JP" sz="1600" dirty="0"/>
              <a:t> contained </a:t>
            </a:r>
            <a:r>
              <a:rPr kumimoji="1" lang="en-US" altLang="ja-JP" sz="1600" b="1" dirty="0"/>
              <a:t>linalool</a:t>
            </a:r>
            <a:r>
              <a:rPr kumimoji="1" lang="en-US" altLang="ja-JP" sz="1600" dirty="0"/>
              <a:t> at higher levels </a:t>
            </a:r>
            <a:r>
              <a:rPr kumimoji="1" lang="en-US" altLang="ja-JP" sz="1600" u="sng" dirty="0"/>
              <a:t>than</a:t>
            </a:r>
            <a:r>
              <a:rPr kumimoji="1" lang="en-US" altLang="ja-JP" sz="1600" dirty="0"/>
              <a:t> </a:t>
            </a:r>
            <a:r>
              <a:rPr kumimoji="1" lang="en-US" altLang="ja-JP" sz="1600" b="1" dirty="0"/>
              <a:t>those</a:t>
            </a:r>
            <a:r>
              <a:rPr kumimoji="1" lang="en-US" altLang="ja-JP" sz="1600" dirty="0"/>
              <a:t> with Moroccan and Indian ones.</a:t>
            </a:r>
          </a:p>
          <a:p>
            <a:r>
              <a:rPr kumimoji="1" lang="en-US" altLang="ja-JP" sz="1600" dirty="0"/>
              <a:t>- </a:t>
            </a:r>
            <a:r>
              <a:rPr kumimoji="1" lang="en-US" altLang="ja-JP" sz="1600" b="1" dirty="0"/>
              <a:t>Camphor</a:t>
            </a:r>
            <a:r>
              <a:rPr kumimoji="1" lang="en-US" altLang="ja-JP" sz="1600" dirty="0"/>
              <a:t> was contained </a:t>
            </a:r>
            <a:r>
              <a:rPr kumimoji="1" lang="en-US" altLang="ja-JP" sz="1600" u="sng" dirty="0"/>
              <a:t>at highest level</a:t>
            </a:r>
            <a:r>
              <a:rPr kumimoji="1" lang="en-US" altLang="ja-JP" sz="1600" dirty="0"/>
              <a:t> in the </a:t>
            </a:r>
            <a:r>
              <a:rPr kumimoji="1" lang="en-US" altLang="ja-JP" sz="1600" b="1" dirty="0"/>
              <a:t>Bulgarian</a:t>
            </a:r>
            <a:r>
              <a:rPr kumimoji="1" lang="en-US" altLang="ja-JP" sz="1600" dirty="0"/>
              <a:t> test-beer.</a:t>
            </a:r>
          </a:p>
          <a:p>
            <a:r>
              <a:rPr kumimoji="1" lang="en-US" altLang="ja-JP" sz="1600" dirty="0"/>
              <a:t>- </a:t>
            </a:r>
            <a:r>
              <a:rPr kumimoji="1" lang="en-US" altLang="ja-JP" sz="1600" b="1" dirty="0"/>
              <a:t>Carvone</a:t>
            </a:r>
            <a:r>
              <a:rPr kumimoji="1" lang="en-US" altLang="ja-JP" sz="1600" dirty="0"/>
              <a:t> and </a:t>
            </a:r>
            <a:r>
              <a:rPr kumimoji="1" lang="en-US" altLang="ja-JP" sz="1600" b="1" dirty="0"/>
              <a:t>(E)-anethole</a:t>
            </a:r>
            <a:r>
              <a:rPr kumimoji="1" lang="en-US" altLang="ja-JP" sz="1600" dirty="0"/>
              <a:t> were contained only in the </a:t>
            </a:r>
            <a:r>
              <a:rPr kumimoji="1" lang="en-US" altLang="ja-JP" sz="1600" b="1" dirty="0"/>
              <a:t>Bulgarian</a:t>
            </a:r>
            <a:r>
              <a:rPr kumimoji="1" lang="en-US" altLang="ja-JP" sz="1600" dirty="0"/>
              <a:t> test-beer.</a:t>
            </a:r>
          </a:p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371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u="sng" dirty="0">
                <a:latin typeface="+mn-lt"/>
              </a:rPr>
              <a:t>In the last part</a:t>
            </a:r>
            <a:r>
              <a:rPr kumimoji="1" lang="en-US" altLang="ja-JP" sz="1600" dirty="0">
                <a:latin typeface="+mn-lt"/>
              </a:rPr>
              <a:t>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I discuss the </a:t>
            </a:r>
            <a:r>
              <a:rPr kumimoji="1" lang="en-US" altLang="ja-JP" sz="1600" b="1" dirty="0">
                <a:latin typeface="+mn-lt"/>
              </a:rPr>
              <a:t>Sensory effect</a:t>
            </a:r>
            <a:r>
              <a:rPr kumimoji="1" lang="en-US" altLang="ja-JP" sz="1600" dirty="0">
                <a:latin typeface="+mn-lt"/>
              </a:rPr>
              <a:t> of </a:t>
            </a:r>
            <a:r>
              <a:rPr kumimoji="1" lang="en-US" altLang="ja-JP" sz="1600" u="sng" dirty="0">
                <a:latin typeface="+mn-lt"/>
              </a:rPr>
              <a:t>area-specific</a:t>
            </a:r>
            <a:r>
              <a:rPr kumimoji="1" lang="en-US" altLang="ja-JP" sz="1600" dirty="0">
                <a:latin typeface="+mn-lt"/>
              </a:rPr>
              <a:t> compounds.</a:t>
            </a:r>
            <a:endParaRPr kumimoji="1" lang="ja-JP" altLang="en-US" sz="1600" dirty="0">
              <a:latin typeface="+mn-lt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437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u="sng" dirty="0"/>
              <a:t>In previous section</a:t>
            </a:r>
            <a:r>
              <a:rPr kumimoji="1" lang="en-US" altLang="ja-JP" sz="1600" dirty="0"/>
              <a:t>, the </a:t>
            </a:r>
            <a:r>
              <a:rPr kumimoji="1" lang="en-US" altLang="ja-JP" sz="1600" b="1" dirty="0"/>
              <a:t>difference</a:t>
            </a:r>
            <a:r>
              <a:rPr kumimoji="1" lang="en-US" altLang="ja-JP" sz="1600" dirty="0"/>
              <a:t> in </a:t>
            </a:r>
            <a:r>
              <a:rPr kumimoji="1" lang="en-US" altLang="ja-JP" sz="1600" u="sng" dirty="0"/>
              <a:t>flavor compounds</a:t>
            </a:r>
            <a:r>
              <a:rPr kumimoji="1" lang="en-US" altLang="ja-JP" sz="1600" dirty="0"/>
              <a:t> between </a:t>
            </a:r>
            <a:r>
              <a:rPr kumimoji="1" lang="en-US" altLang="ja-JP" sz="1600" b="1" dirty="0"/>
              <a:t>Bulgarian</a:t>
            </a:r>
            <a:r>
              <a:rPr kumimoji="1" lang="en-US" altLang="ja-JP" sz="1600" dirty="0"/>
              <a:t> and Indian </a:t>
            </a:r>
            <a:r>
              <a:rPr kumimoji="1" lang="en-US" altLang="ja-JP" sz="1600" u="sng" dirty="0"/>
              <a:t>coriander seeds</a:t>
            </a:r>
            <a:r>
              <a:rPr kumimoji="1" lang="en-US" altLang="ja-JP" sz="1600" dirty="0"/>
              <a:t> was </a:t>
            </a:r>
            <a:r>
              <a:rPr kumimoji="1" lang="en-US" altLang="ja-JP" sz="1600" b="1" dirty="0"/>
              <a:t>most significant</a:t>
            </a:r>
            <a:r>
              <a:rPr kumimoji="1" lang="en-US" altLang="ja-JP" sz="1600" dirty="0"/>
              <a:t>. </a:t>
            </a:r>
          </a:p>
          <a:p>
            <a:r>
              <a:rPr kumimoji="1" lang="en-US" altLang="ja-JP" sz="1600" dirty="0"/>
              <a:t>So, we brewed </a:t>
            </a:r>
            <a:r>
              <a:rPr kumimoji="1" lang="en-US" altLang="ja-JP" sz="1600" u="sng" dirty="0"/>
              <a:t>test-beers</a:t>
            </a:r>
            <a:r>
              <a:rPr kumimoji="1" lang="en-US" altLang="ja-JP" sz="1600" dirty="0"/>
              <a:t> using </a:t>
            </a:r>
            <a:r>
              <a:rPr kumimoji="1" lang="en-US" altLang="ja-JP" sz="1600" u="sng" dirty="0"/>
              <a:t>coriander seeds</a:t>
            </a:r>
            <a:r>
              <a:rPr kumimoji="1" lang="en-US" altLang="ja-JP" sz="1600" dirty="0"/>
              <a:t> from </a:t>
            </a:r>
            <a:r>
              <a:rPr kumimoji="1" lang="en-US" altLang="ja-JP" sz="1600" b="1" dirty="0"/>
              <a:t>Bulgaria</a:t>
            </a:r>
            <a:r>
              <a:rPr kumimoji="1" lang="en-US" altLang="ja-JP" sz="1600" dirty="0"/>
              <a:t> and India, </a:t>
            </a:r>
            <a:r>
              <a:rPr kumimoji="1" lang="en-US" altLang="ja-JP" sz="1600" b="1" dirty="0"/>
              <a:t>again</a:t>
            </a:r>
            <a:r>
              <a:rPr kumimoji="1" lang="en-US" altLang="ja-JP" sz="1600" dirty="0"/>
              <a:t>.</a:t>
            </a:r>
          </a:p>
          <a:p>
            <a:r>
              <a:rPr kumimoji="1" lang="en-US" altLang="ja-JP" sz="1600" dirty="0"/>
              <a:t>Test-beers were brewed </a:t>
            </a:r>
            <a:r>
              <a:rPr kumimoji="1" lang="en-US" altLang="ja-JP" sz="1600" u="sng" dirty="0"/>
              <a:t>under same conditions</a:t>
            </a:r>
            <a:r>
              <a:rPr kumimoji="1" lang="en-US" altLang="ja-JP" sz="1600" dirty="0"/>
              <a:t>.</a:t>
            </a:r>
          </a:p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02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This slide shows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the </a:t>
            </a:r>
            <a:r>
              <a:rPr lang="en-US" altLang="ja-JP" sz="1600" b="1" u="none" dirty="0">
                <a:latin typeface="+mn-lt"/>
                <a:ea typeface="ＭＳ Ｐゴシック" panose="020B0600070205080204" pitchFamily="50" charset="-128"/>
              </a:rPr>
              <a:t>behavior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of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four compounds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during fermentation.  </a:t>
            </a:r>
          </a:p>
          <a:p>
            <a:r>
              <a:rPr kumimoji="1" lang="en-US" altLang="ja-JP" sz="1600" dirty="0">
                <a:latin typeface="+mn-lt"/>
              </a:rPr>
              <a:t>The </a:t>
            </a:r>
            <a:r>
              <a:rPr kumimoji="1" lang="en-US" altLang="ja-JP" sz="1600" b="1" dirty="0">
                <a:latin typeface="+mn-lt"/>
              </a:rPr>
              <a:t>difference</a:t>
            </a:r>
            <a:r>
              <a:rPr kumimoji="1" lang="en-US" altLang="ja-JP" sz="1600" dirty="0">
                <a:latin typeface="+mn-lt"/>
              </a:rPr>
              <a:t> in </a:t>
            </a:r>
            <a:r>
              <a:rPr kumimoji="1" lang="en-US" altLang="ja-JP" sz="1600" u="sng" dirty="0">
                <a:latin typeface="+mn-lt"/>
              </a:rPr>
              <a:t>these compounds</a:t>
            </a:r>
            <a:r>
              <a:rPr kumimoji="1" lang="en-US" altLang="ja-JP" sz="1600" dirty="0">
                <a:latin typeface="+mn-lt"/>
              </a:rPr>
              <a:t> between </a:t>
            </a:r>
            <a:r>
              <a:rPr kumimoji="1" lang="en-US" altLang="ja-JP" sz="1600" b="1" dirty="0">
                <a:latin typeface="+mn-lt"/>
              </a:rPr>
              <a:t>Bulgarian</a:t>
            </a:r>
            <a:r>
              <a:rPr kumimoji="1" lang="en-US" altLang="ja-JP" sz="1600" dirty="0">
                <a:latin typeface="+mn-lt"/>
              </a:rPr>
              <a:t> and Indian </a:t>
            </a:r>
            <a:r>
              <a:rPr kumimoji="1" lang="en-US" altLang="ja-JP" sz="1600" u="sng" dirty="0">
                <a:latin typeface="+mn-lt"/>
              </a:rPr>
              <a:t>coriander seeds</a:t>
            </a:r>
            <a:r>
              <a:rPr kumimoji="1" lang="en-US" altLang="ja-JP" sz="1600" dirty="0">
                <a:latin typeface="+mn-lt"/>
              </a:rPr>
              <a:t> was </a:t>
            </a:r>
            <a:r>
              <a:rPr kumimoji="1" lang="en-US" altLang="ja-JP" sz="1600" b="1" dirty="0">
                <a:latin typeface="+mn-lt"/>
              </a:rPr>
              <a:t>clearly</a:t>
            </a:r>
            <a:r>
              <a:rPr kumimoji="1" lang="en-US" altLang="ja-JP" sz="1600" dirty="0">
                <a:latin typeface="+mn-lt"/>
              </a:rPr>
              <a:t> shown </a:t>
            </a:r>
            <a:r>
              <a:rPr kumimoji="1" lang="en-US" altLang="ja-JP" sz="1600" u="sng" dirty="0">
                <a:latin typeface="+mn-lt"/>
              </a:rPr>
              <a:t>in this slide</a:t>
            </a:r>
            <a:r>
              <a:rPr kumimoji="1" lang="en-US" altLang="ja-JP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again</a:t>
            </a:r>
            <a:r>
              <a:rPr kumimoji="1" lang="en-US" altLang="ja-JP" sz="1600" dirty="0">
                <a:latin typeface="+mn-lt"/>
              </a:rPr>
              <a:t>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13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1600" dirty="0">
                <a:latin typeface="+mn-lt"/>
              </a:rPr>
              <a:t>In addition, </a:t>
            </a:r>
            <a:r>
              <a:rPr kumimoji="1" lang="en-US" altLang="ja-JP" sz="1600" b="1" dirty="0">
                <a:latin typeface="+mn-lt"/>
              </a:rPr>
              <a:t>to evaluate</a:t>
            </a:r>
            <a:r>
              <a:rPr kumimoji="1" lang="en-US" altLang="ja-JP" sz="1600" dirty="0">
                <a:latin typeface="+mn-lt"/>
              </a:rPr>
              <a:t> the </a:t>
            </a:r>
            <a:r>
              <a:rPr kumimoji="1" lang="en-US" altLang="ja-JP" sz="1600" u="sng" dirty="0">
                <a:latin typeface="+mn-lt"/>
              </a:rPr>
              <a:t>sensory effect</a:t>
            </a:r>
            <a:r>
              <a:rPr kumimoji="1" lang="en-US" altLang="ja-JP" sz="1600" dirty="0">
                <a:latin typeface="+mn-lt"/>
              </a:rPr>
              <a:t> of </a:t>
            </a:r>
            <a:r>
              <a:rPr kumimoji="1" lang="en-US" altLang="ja-JP" sz="1600" u="sng" dirty="0">
                <a:latin typeface="+mn-lt"/>
              </a:rPr>
              <a:t>these compounds</a:t>
            </a:r>
            <a:r>
              <a:rPr kumimoji="1" lang="en-US" altLang="ja-JP" sz="1600" dirty="0">
                <a:latin typeface="+mn-lt"/>
              </a:rPr>
              <a:t>, </a:t>
            </a:r>
            <a:r>
              <a:rPr kumimoji="1" lang="en-US" altLang="ja-JP" sz="1600" b="1" dirty="0">
                <a:latin typeface="+mn-lt"/>
              </a:rPr>
              <a:t>sensory</a:t>
            </a:r>
            <a:r>
              <a:rPr kumimoji="1" lang="ja-JP" altLang="en-US" sz="1600" b="1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tests</a:t>
            </a:r>
            <a:r>
              <a:rPr kumimoji="1" lang="en-US" altLang="ja-JP" sz="1600" dirty="0">
                <a:latin typeface="+mn-lt"/>
              </a:rPr>
              <a:t> were conducted.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1600" b="1" dirty="0">
                <a:latin typeface="+mn-lt"/>
              </a:rPr>
              <a:t>Linalool</a:t>
            </a:r>
            <a:r>
              <a:rPr kumimoji="1" lang="en-US" altLang="ja-JP" sz="1600" dirty="0">
                <a:latin typeface="+mn-lt"/>
              </a:rPr>
              <a:t>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E-anethole,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camphor,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dirty="0">
                <a:latin typeface="+mn-lt"/>
              </a:rPr>
              <a:t>and</a:t>
            </a:r>
            <a:r>
              <a:rPr kumimoji="1" lang="ja-JP" altLang="en-US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carvone</a:t>
            </a:r>
            <a:r>
              <a:rPr kumimoji="1" lang="en-US" altLang="ja-JP" sz="1600" dirty="0">
                <a:latin typeface="+mn-lt"/>
              </a:rPr>
              <a:t> were </a:t>
            </a:r>
            <a:r>
              <a:rPr kumimoji="1" lang="en-US" altLang="ja-JP" sz="1600" u="sng" dirty="0">
                <a:latin typeface="+mn-lt"/>
              </a:rPr>
              <a:t>spiked to</a:t>
            </a:r>
            <a:r>
              <a:rPr kumimoji="1" lang="en-US" altLang="ja-JP" sz="1600" dirty="0">
                <a:latin typeface="+mn-lt"/>
              </a:rPr>
              <a:t> kettle-hopped beer.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1600" dirty="0">
                <a:latin typeface="+mn-lt"/>
              </a:rPr>
              <a:t>The concentration of </a:t>
            </a:r>
            <a:r>
              <a:rPr kumimoji="1" lang="en-US" altLang="ja-JP" sz="1600" b="1" dirty="0">
                <a:latin typeface="+mn-lt"/>
              </a:rPr>
              <a:t>each compound</a:t>
            </a:r>
            <a:r>
              <a:rPr kumimoji="1" lang="en-US" altLang="ja-JP" sz="1600" dirty="0">
                <a:latin typeface="+mn-lt"/>
              </a:rPr>
              <a:t> in the model beers was </a:t>
            </a:r>
            <a:r>
              <a:rPr kumimoji="1" lang="en-US" altLang="ja-JP" sz="1600" u="sng" dirty="0">
                <a:latin typeface="+mn-lt"/>
              </a:rPr>
              <a:t>adjusted to</a:t>
            </a:r>
            <a:r>
              <a:rPr kumimoji="1" lang="en-US" altLang="ja-JP" sz="1600" dirty="0">
                <a:latin typeface="+mn-lt"/>
              </a:rPr>
              <a:t> </a:t>
            </a:r>
            <a:r>
              <a:rPr kumimoji="1" lang="en-US" altLang="ja-JP" sz="1600" b="1" dirty="0">
                <a:latin typeface="+mn-lt"/>
              </a:rPr>
              <a:t>that</a:t>
            </a:r>
            <a:r>
              <a:rPr kumimoji="1" lang="en-US" altLang="ja-JP" sz="1600" dirty="0">
                <a:latin typeface="+mn-lt"/>
              </a:rPr>
              <a:t> in the Bulgaria-2 beer.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1600" u="sng" dirty="0">
                <a:latin typeface="+mn-lt"/>
              </a:rPr>
              <a:t>Sample beers</a:t>
            </a:r>
            <a:r>
              <a:rPr kumimoji="1" lang="en-US" altLang="ja-JP" sz="1600" dirty="0">
                <a:latin typeface="+mn-lt"/>
              </a:rPr>
              <a:t> were evaluated </a:t>
            </a:r>
            <a:r>
              <a:rPr kumimoji="1" lang="en-US" altLang="ja-JP" sz="1600" u="sng" dirty="0">
                <a:latin typeface="+mn-lt"/>
              </a:rPr>
              <a:t>by 9 panelists</a:t>
            </a:r>
            <a:r>
              <a:rPr kumimoji="1" lang="en-US" altLang="ja-JP" sz="1600" dirty="0">
                <a:latin typeface="+mn-lt"/>
              </a:rPr>
              <a:t> for 6 characters.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315F1-B408-4D05-946E-D35028ED726F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78586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This slide shows</a:t>
            </a:r>
            <a:r>
              <a:rPr lang="en-US" altLang="ja-JP" sz="16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the </a:t>
            </a:r>
            <a:r>
              <a:rPr lang="en-US" altLang="ja-JP" sz="1600" b="1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flavor profile</a:t>
            </a:r>
            <a:r>
              <a:rPr lang="en-US" altLang="ja-JP" sz="16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of the </a:t>
            </a:r>
            <a:r>
              <a:rPr lang="en-US" altLang="ja-JP" sz="1600" i="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model beer</a:t>
            </a:r>
            <a:r>
              <a:rPr lang="en-US" altLang="ja-JP" sz="16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spiked </a:t>
            </a:r>
            <a:r>
              <a:rPr lang="en-US" altLang="ja-JP" sz="160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only linalool</a:t>
            </a:r>
            <a:r>
              <a:rPr lang="en-US" altLang="ja-JP" sz="16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In comparison with </a:t>
            </a:r>
            <a:r>
              <a:rPr lang="en-US" altLang="ja-JP" sz="1600" b="1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control beer</a:t>
            </a:r>
            <a:r>
              <a:rPr lang="en-US" altLang="ja-JP" sz="16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600" u="sng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almost of characters</a:t>
            </a:r>
            <a:r>
              <a:rPr lang="en-US" altLang="ja-JP" sz="1600" dirty="0">
                <a:latin typeface="Calibri" panose="020F0502020204030204" pitchFamily="34" charset="0"/>
                <a:ea typeface="ＭＳ Ｐゴシック" panose="020B0600070205080204" pitchFamily="50" charset="-128"/>
                <a:cs typeface="Calibri" panose="020F0502020204030204" pitchFamily="34" charset="0"/>
              </a:rPr>
              <a:t> increased.</a:t>
            </a:r>
          </a:p>
          <a:p>
            <a:endParaRPr kumimoji="1"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685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With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the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addition of three candidate compounds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, tropical, sweet, herbal, and cooling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characters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slightly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increased, but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the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effects were relatively small.</a:t>
            </a:r>
          </a:p>
          <a:p>
            <a:pPr algn="l"/>
            <a:r>
              <a:rPr kumimoji="1" lang="en-US" altLang="ja-JP" sz="1600" dirty="0">
                <a:latin typeface="+mn-lt"/>
                <a:ea typeface="ＭＳ Ｐゴシック" panose="020B0600070205080204" pitchFamily="50" charset="-128"/>
              </a:rPr>
              <a:t>T</a:t>
            </a:r>
            <a:r>
              <a:rPr lang="en-US" altLang="ja-JP" sz="1600" b="0" i="0" u="none" strike="noStrike" baseline="0" dirty="0">
                <a:latin typeface="+mn-lt"/>
              </a:rPr>
              <a:t>he content of the </a:t>
            </a:r>
            <a:r>
              <a:rPr lang="en-US" altLang="ja-JP" sz="1600" b="1" i="0" u="none" strike="noStrike" baseline="0" dirty="0">
                <a:latin typeface="+mn-lt"/>
              </a:rPr>
              <a:t>linalool</a:t>
            </a:r>
            <a:r>
              <a:rPr lang="en-US" altLang="ja-JP" sz="1600" b="0" i="0" u="none" strike="noStrike" baseline="0" dirty="0">
                <a:latin typeface="+mn-lt"/>
              </a:rPr>
              <a:t> in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the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Bulgaria-2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beer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was </a:t>
            </a:r>
            <a:r>
              <a:rPr lang="en-US" altLang="ja-JP" sz="1600" b="1" i="0" u="none" strike="noStrike" baseline="0" dirty="0">
                <a:latin typeface="+mn-lt"/>
              </a:rPr>
              <a:t>in excess</a:t>
            </a:r>
            <a:r>
              <a:rPr lang="en-US" altLang="ja-JP" sz="1600" b="0" i="0" u="none" strike="noStrike" baseline="0" dirty="0">
                <a:latin typeface="+mn-lt"/>
              </a:rPr>
              <a:t>, 1,400 </a:t>
            </a:r>
            <a:r>
              <a:rPr lang="el-GR" altLang="ja-JP" sz="1600" dirty="0">
                <a:latin typeface="+mn-lt"/>
              </a:rPr>
              <a:t>μ</a:t>
            </a:r>
            <a:r>
              <a:rPr lang="it-IT" altLang="ja-JP" sz="1600" dirty="0">
                <a:latin typeface="+mn-lt"/>
              </a:rPr>
              <a:t>g/L</a:t>
            </a:r>
            <a:r>
              <a:rPr lang="en-US" altLang="ja-JP" sz="1600" b="0" i="0" u="none" strike="noStrike" baseline="0" dirty="0">
                <a:latin typeface="+mn-lt"/>
              </a:rPr>
              <a:t>.</a:t>
            </a:r>
          </a:p>
          <a:p>
            <a:pPr algn="l"/>
            <a:r>
              <a:rPr lang="en-US" altLang="ja-JP" sz="1600" b="0" i="0" u="sng" strike="noStrike" baseline="0" dirty="0">
                <a:latin typeface="+mn-lt"/>
              </a:rPr>
              <a:t>Under such condition</a:t>
            </a:r>
            <a:r>
              <a:rPr lang="en-US" altLang="ja-JP" sz="1600" b="0" i="0" u="none" strike="noStrike" baseline="0" dirty="0">
                <a:latin typeface="+mn-lt"/>
              </a:rPr>
              <a:t>, the </a:t>
            </a:r>
            <a:r>
              <a:rPr lang="en-US" altLang="ja-JP" sz="1600" b="0" i="0" u="sng" strike="noStrike" baseline="0" dirty="0">
                <a:latin typeface="+mn-lt"/>
              </a:rPr>
              <a:t>strong flavor</a:t>
            </a:r>
            <a:r>
              <a:rPr lang="en-US" altLang="ja-JP" sz="1600" b="0" i="0" u="none" strike="noStrike" baseline="0" dirty="0">
                <a:latin typeface="+mn-lt"/>
              </a:rPr>
              <a:t> of </a:t>
            </a:r>
            <a:r>
              <a:rPr lang="en-US" altLang="ja-JP" sz="1600" b="1" i="0" u="none" strike="noStrike" baseline="0" dirty="0">
                <a:latin typeface="+mn-lt"/>
              </a:rPr>
              <a:t>linalool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might antagonize the </a:t>
            </a:r>
            <a:r>
              <a:rPr lang="en-US" altLang="ja-JP" sz="1600" b="0" i="0" u="sng" strike="noStrike" baseline="0" dirty="0">
                <a:latin typeface="+mn-lt"/>
              </a:rPr>
              <a:t>flavors</a:t>
            </a:r>
            <a:r>
              <a:rPr lang="en-US" altLang="ja-JP" sz="1600" b="0" i="0" u="none" strike="noStrike" baseline="0" dirty="0">
                <a:latin typeface="+mn-lt"/>
              </a:rPr>
              <a:t> of the candidate compounds.</a:t>
            </a:r>
            <a:endParaRPr lang="en-US" altLang="ja-JP" sz="1600" dirty="0">
              <a:latin typeface="+mn-lt"/>
              <a:ea typeface="ＭＳ Ｐゴシック" panose="020B0600070205080204" pitchFamily="50" charset="-128"/>
            </a:endParaRPr>
          </a:p>
          <a:p>
            <a:pPr eaLnBrk="1" hangingPunct="1"/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032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z="1600" b="1" u="none" dirty="0">
                <a:latin typeface="+mn-lt"/>
                <a:ea typeface="ＭＳ Ｐゴシック" panose="020B0600070205080204" pitchFamily="50" charset="-128"/>
              </a:rPr>
              <a:t>However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,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with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the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addition of all compounds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, sweet, herbal, and cooling characters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slightly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increased, and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surprisingly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, flowery character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significantly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increased.</a:t>
            </a:r>
            <a:endParaRPr kumimoji="1" lang="ja-JP" altLang="en-US" sz="1600" dirty="0">
              <a:latin typeface="+mn-lt"/>
            </a:endParaRPr>
          </a:p>
          <a:p>
            <a:r>
              <a:rPr kumimoji="1" lang="en-US" altLang="ja-JP" sz="1600" dirty="0">
                <a:latin typeface="+mn-lt"/>
              </a:rPr>
              <a:t>As described </a:t>
            </a:r>
            <a:r>
              <a:rPr kumimoji="1" lang="en-US" altLang="ja-JP" sz="1600" u="sng" dirty="0">
                <a:latin typeface="+mn-lt"/>
              </a:rPr>
              <a:t>in previous slide</a:t>
            </a:r>
            <a:r>
              <a:rPr kumimoji="1" lang="en-US" altLang="ja-JP" sz="1600" dirty="0">
                <a:latin typeface="+mn-lt"/>
              </a:rPr>
              <a:t>, </a:t>
            </a:r>
            <a:r>
              <a:rPr kumimoji="1" lang="en-US" altLang="ja-JP" sz="1600" b="1" dirty="0">
                <a:latin typeface="+mn-lt"/>
              </a:rPr>
              <a:t>E-anethole</a:t>
            </a:r>
            <a:r>
              <a:rPr kumimoji="1" lang="en-US" altLang="ja-JP" sz="1600" dirty="0">
                <a:latin typeface="+mn-lt"/>
              </a:rPr>
              <a:t>, camphor, and carvone have </a:t>
            </a:r>
            <a:r>
              <a:rPr kumimoji="1" lang="en-US" altLang="ja-JP" sz="1600" b="1" dirty="0">
                <a:latin typeface="+mn-lt"/>
              </a:rPr>
              <a:t>spicy/herbal</a:t>
            </a:r>
            <a:r>
              <a:rPr kumimoji="1" lang="en-US" altLang="ja-JP" sz="1600" dirty="0">
                <a:latin typeface="+mn-lt"/>
              </a:rPr>
              <a:t> characters </a:t>
            </a:r>
            <a:r>
              <a:rPr kumimoji="1" lang="en-US" altLang="ja-JP" sz="1600" u="sng" dirty="0">
                <a:latin typeface="+mn-lt"/>
              </a:rPr>
              <a:t>themselves</a:t>
            </a:r>
            <a:r>
              <a:rPr kumimoji="1" lang="en-US" altLang="ja-JP" sz="1600" dirty="0">
                <a:latin typeface="+mn-lt"/>
              </a:rPr>
              <a:t>, </a:t>
            </a:r>
            <a:r>
              <a:rPr kumimoji="1" lang="en-US" altLang="ja-JP" sz="1600" b="1" dirty="0">
                <a:latin typeface="+mn-lt"/>
              </a:rPr>
              <a:t>however</a:t>
            </a:r>
            <a:r>
              <a:rPr kumimoji="1" lang="en-US" altLang="ja-JP" sz="1600" dirty="0">
                <a:latin typeface="+mn-lt"/>
              </a:rPr>
              <a:t>, </a:t>
            </a:r>
            <a:r>
              <a:rPr kumimoji="1" lang="en-US" altLang="ja-JP" sz="1600" u="sng" dirty="0">
                <a:latin typeface="+mn-lt"/>
              </a:rPr>
              <a:t>the mixture of </a:t>
            </a:r>
            <a:r>
              <a:rPr lang="en-US" altLang="ja-JP" sz="1600" b="0" i="0" u="sng" strike="noStrike" baseline="0" dirty="0">
                <a:latin typeface="+mn-lt"/>
              </a:rPr>
              <a:t>these compounds</a:t>
            </a:r>
            <a:r>
              <a:rPr kumimoji="1" lang="en-US" altLang="ja-JP" sz="1600" dirty="0">
                <a:latin typeface="+mn-lt"/>
              </a:rPr>
              <a:t> enhanced </a:t>
            </a:r>
            <a:r>
              <a:rPr kumimoji="1" lang="en-US" altLang="ja-JP" sz="1600" b="1" dirty="0">
                <a:latin typeface="+mn-lt"/>
              </a:rPr>
              <a:t>flowery character</a:t>
            </a:r>
            <a:r>
              <a:rPr kumimoji="1" lang="en-US" altLang="ja-JP" sz="1600" dirty="0">
                <a:latin typeface="+mn-lt"/>
              </a:rPr>
              <a:t> of beer </a:t>
            </a:r>
            <a:r>
              <a:rPr kumimoji="1" lang="en-US" altLang="ja-JP" sz="1600" u="sng" dirty="0">
                <a:latin typeface="+mn-lt"/>
              </a:rPr>
              <a:t>by synergy with linalool</a:t>
            </a:r>
            <a:r>
              <a:rPr kumimoji="1" lang="en-US" altLang="ja-JP" sz="1600" dirty="0">
                <a:latin typeface="+mn-lt"/>
              </a:rPr>
              <a:t>.</a:t>
            </a:r>
            <a:endParaRPr kumimoji="1" lang="ja-JP" altLang="en-US" sz="1600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0" i="0" u="none" strike="noStrike" baseline="0" dirty="0">
                <a:latin typeface="+mn-lt"/>
              </a:rPr>
              <a:t>This suggests that these compounds could affect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a certain flavor character under the condition</a:t>
            </a:r>
            <a:r>
              <a:rPr lang="ja-JP" altLang="en-US" sz="1600" b="0" i="0" u="none" strike="noStrike" baseline="0" dirty="0">
                <a:latin typeface="+mn-lt"/>
              </a:rPr>
              <a:t> </a:t>
            </a:r>
            <a:r>
              <a:rPr lang="en-US" altLang="ja-JP" sz="1600" b="0" i="0" u="none" strike="noStrike" baseline="0" dirty="0">
                <a:latin typeface="+mn-lt"/>
              </a:rPr>
              <a:t>with excess linalool.</a:t>
            </a:r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7064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dirty="0"/>
              <a:t>Here is </a:t>
            </a:r>
            <a:r>
              <a:rPr kumimoji="1" lang="en-US" altLang="ja-JP" sz="1600" b="1" dirty="0"/>
              <a:t>short summary</a:t>
            </a:r>
            <a:r>
              <a:rPr kumimoji="1" lang="en-US" altLang="ja-JP" sz="1600" dirty="0"/>
              <a:t> of this section.</a:t>
            </a:r>
          </a:p>
          <a:p>
            <a:r>
              <a:rPr kumimoji="1" lang="en-US" altLang="ja-JP" sz="1600" dirty="0"/>
              <a:t>-</a:t>
            </a:r>
            <a:r>
              <a:rPr kumimoji="1" lang="en-US" altLang="ja-JP" sz="1600" u="sng" dirty="0"/>
              <a:t>Bulgarian-specific compounds</a:t>
            </a:r>
            <a:r>
              <a:rPr kumimoji="1" lang="en-US" altLang="ja-JP" sz="1600" dirty="0"/>
              <a:t>, </a:t>
            </a:r>
            <a:r>
              <a:rPr kumimoji="1" lang="en-US" altLang="ja-JP" sz="1600" b="1" dirty="0"/>
              <a:t>(E)-anethole</a:t>
            </a:r>
            <a:r>
              <a:rPr kumimoji="1" lang="en-US" altLang="ja-JP" sz="1600" dirty="0"/>
              <a:t>, camphor, and carvone, </a:t>
            </a:r>
            <a:r>
              <a:rPr kumimoji="1" lang="en-US" altLang="ja-JP" sz="1600" u="sng" dirty="0"/>
              <a:t>could affect to</a:t>
            </a:r>
            <a:r>
              <a:rPr kumimoji="1" lang="en-US" altLang="ja-JP" sz="1600" dirty="0"/>
              <a:t> the </a:t>
            </a:r>
            <a:r>
              <a:rPr kumimoji="1" lang="en-US" altLang="ja-JP" sz="1600" b="1" dirty="0"/>
              <a:t>flavor impression</a:t>
            </a:r>
            <a:r>
              <a:rPr kumimoji="1" lang="en-US" altLang="ja-JP" sz="1600" dirty="0"/>
              <a:t> of beer </a:t>
            </a:r>
            <a:r>
              <a:rPr kumimoji="1" lang="en-US" altLang="ja-JP" sz="1600" u="sng" dirty="0"/>
              <a:t>by synergy</a:t>
            </a:r>
            <a:r>
              <a:rPr kumimoji="1" lang="en-US" altLang="ja-JP" sz="1600" dirty="0"/>
              <a:t> together with </a:t>
            </a:r>
            <a:r>
              <a:rPr kumimoji="1" lang="en-US" altLang="ja-JP" sz="1600" b="1" dirty="0"/>
              <a:t>linalool</a:t>
            </a:r>
            <a:r>
              <a:rPr kumimoji="1" lang="en-US" altLang="ja-JP" sz="1600" dirty="0"/>
              <a:t>.</a:t>
            </a:r>
          </a:p>
          <a:p>
            <a:r>
              <a:rPr kumimoji="1" lang="en-US" altLang="ja-JP" sz="1600" dirty="0"/>
              <a:t>-</a:t>
            </a:r>
            <a:r>
              <a:rPr kumimoji="1" lang="en-US" altLang="ja-JP" sz="1600" b="1" dirty="0"/>
              <a:t>(E)-anethole</a:t>
            </a:r>
            <a:r>
              <a:rPr kumimoji="1" lang="en-US" altLang="ja-JP" sz="1600" dirty="0"/>
              <a:t>, camphor, and carvone could have </a:t>
            </a:r>
            <a:r>
              <a:rPr kumimoji="1" lang="en-US" altLang="ja-JP" sz="1600" b="1" dirty="0"/>
              <a:t>this effect</a:t>
            </a:r>
            <a:r>
              <a:rPr kumimoji="1" lang="en-US" altLang="ja-JP" sz="1600" dirty="0"/>
              <a:t> </a:t>
            </a:r>
            <a:r>
              <a:rPr kumimoji="1" lang="en-US" altLang="ja-JP" sz="1600" u="sng" dirty="0"/>
              <a:t>at the levels containing in the </a:t>
            </a:r>
            <a:r>
              <a:rPr kumimoji="1" lang="en-US" altLang="ja-JP" sz="1600" b="1" u="sng" dirty="0"/>
              <a:t>Bulgarian</a:t>
            </a:r>
            <a:r>
              <a:rPr kumimoji="1" lang="en-US" altLang="ja-JP" sz="1600" u="sng" dirty="0"/>
              <a:t> test-beer</a:t>
            </a:r>
            <a:r>
              <a:rPr kumimoji="1" lang="en-US" altLang="ja-JP" sz="1600" dirty="0"/>
              <a:t> under </a:t>
            </a:r>
            <a:r>
              <a:rPr kumimoji="1" lang="en-US" altLang="ja-JP" sz="1600" b="1" dirty="0"/>
              <a:t>excess linalool</a:t>
            </a:r>
            <a:r>
              <a:rPr kumimoji="1" lang="en-US" altLang="ja-JP" sz="1600" dirty="0"/>
              <a:t>.</a:t>
            </a:r>
          </a:p>
          <a:p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/>
              <a:t>In the viewpoint of flavor science, </a:t>
            </a:r>
            <a:r>
              <a:rPr kumimoji="1" lang="en-US" altLang="ja-JP" sz="1600" b="1" dirty="0"/>
              <a:t>coriander seeds</a:t>
            </a:r>
            <a:r>
              <a:rPr kumimoji="1" lang="en-US" altLang="ja-JP" sz="1600" dirty="0"/>
              <a:t> contains mainly </a:t>
            </a:r>
            <a:r>
              <a:rPr kumimoji="1" lang="en-US" altLang="ja-JP" sz="1600" b="1" dirty="0"/>
              <a:t>linalool</a:t>
            </a:r>
            <a:r>
              <a:rPr kumimoji="1" lang="en-US" altLang="ja-JP" sz="1600" dirty="0"/>
              <a:t>, subsequently </a:t>
            </a:r>
            <a:r>
              <a:rPr kumimoji="1" lang="en-US" altLang="ja-JP" sz="1600" u="sng" dirty="0"/>
              <a:t>several terpenoids</a:t>
            </a:r>
            <a:r>
              <a:rPr kumimoji="1" lang="en-US" altLang="ja-JP" sz="1600" dirty="0"/>
              <a:t> such as </a:t>
            </a:r>
            <a:r>
              <a:rPr kumimoji="1" lang="en-US" altLang="ja-JP" sz="1600" b="1" dirty="0"/>
              <a:t>geraniol</a:t>
            </a:r>
            <a:r>
              <a:rPr kumimoji="1" lang="en-US" altLang="ja-JP" sz="1600" dirty="0"/>
              <a:t>, geranyl acetate, α-pinene, and so on.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37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Finally, I would like to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summarize </a:t>
            </a:r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the results of this study.</a:t>
            </a:r>
            <a:endParaRPr lang="ja-JP" altLang="ja-JP" sz="1600" kern="100" dirty="0">
              <a:effectLst/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4455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b="0" dirty="0">
                <a:latin typeface="+mn-lt"/>
              </a:rPr>
              <a:t>In </a:t>
            </a:r>
            <a:r>
              <a:rPr lang="en-US" altLang="ja-JP" sz="1600" b="1" dirty="0">
                <a:latin typeface="+mn-lt"/>
              </a:rPr>
              <a:t>this</a:t>
            </a:r>
            <a:r>
              <a:rPr lang="en-US" altLang="ja-JP" sz="1600" b="0" dirty="0">
                <a:latin typeface="+mn-lt"/>
              </a:rPr>
              <a:t> </a:t>
            </a:r>
            <a:r>
              <a:rPr lang="en-US" altLang="ja-JP" sz="1600" dirty="0">
                <a:latin typeface="+mn-lt"/>
              </a:rPr>
              <a:t>study, we reached the following </a:t>
            </a:r>
            <a:r>
              <a:rPr lang="en-US" altLang="ja-JP" sz="1600" b="1" dirty="0">
                <a:latin typeface="+mn-lt"/>
              </a:rPr>
              <a:t>important </a:t>
            </a:r>
            <a:r>
              <a:rPr lang="en-US" altLang="ja-JP" sz="1600" dirty="0">
                <a:latin typeface="+mn-lt"/>
              </a:rPr>
              <a:t>conclusions: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(</a:t>
            </a:r>
            <a:r>
              <a:rPr kumimoji="1" lang="en-US" altLang="ja-JP" sz="16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)-Anethole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camphor, and carvone</a:t>
            </a:r>
            <a:r>
              <a:rPr kumimoji="1" lang="ja-JP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kumimoji="1" lang="ja-JP" altLang="en-US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compounds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harvested</a:t>
            </a:r>
            <a:r>
              <a:rPr kumimoji="1" lang="ja-JP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Bulgaria.</a:t>
            </a:r>
          </a:p>
          <a:p>
            <a:pPr marL="0" indent="0">
              <a:buNone/>
            </a:pP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1" lang="en-US" altLang="ja-JP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compounds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also</a:t>
            </a:r>
            <a:r>
              <a:rPr kumimoji="1" lang="ja-JP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kumimoji="1" lang="ja-JP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ja-JP" altLang="en-US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test-beers</a:t>
            </a:r>
            <a:r>
              <a:rPr kumimoji="1" lang="ja-JP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brewed</a:t>
            </a:r>
            <a:r>
              <a:rPr kumimoji="1" lang="ja-JP" alt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Bulgarian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compounds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 affect to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flavor impression </a:t>
            </a:r>
            <a:r>
              <a:rPr kumimoji="1" lang="en-US" altLang="ja-JP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beer by synergy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together with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excess</a:t>
            </a:r>
            <a:r>
              <a:rPr kumimoji="1" lang="ja-JP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linalool.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999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Last but </a:t>
            </a:r>
            <a:r>
              <a:rPr lang="en-US" altLang="ja-JP" sz="1600" u="sng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not least</a:t>
            </a:r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, I would like to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acknowledge</a:t>
            </a:r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and introduce </a:t>
            </a:r>
            <a:r>
              <a:rPr lang="en-US" altLang="ja-JP" sz="1600" u="sng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my colleagues</a:t>
            </a:r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  <a:endParaRPr lang="ja-JP" altLang="ja-JP" sz="1600" kern="100" dirty="0">
              <a:effectLst/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376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600" dirty="0"/>
              <a:t>In addition, these papers are previous studies referred in this presentation.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SAY:</a:t>
            </a:r>
          </a:p>
          <a:p>
            <a:r>
              <a:rPr lang="en-US" dirty="0"/>
              <a:t>If you found today’s topic particularly interesting, find ways to continue the learning. We’ve provided a few additional resources to extend the topic outside of this session. Write them down. Use your phone to take a picture of this screen. Review the slide deck that came in your session email today. Our association is here to support your goals.</a:t>
            </a:r>
          </a:p>
          <a:p>
            <a:endParaRPr lang="en-US" dirty="0"/>
          </a:p>
          <a:p>
            <a:r>
              <a:rPr lang="en-US" dirty="0"/>
              <a:t>DO:</a:t>
            </a:r>
          </a:p>
          <a:p>
            <a:r>
              <a:rPr lang="en-US" dirty="0"/>
              <a:t>Locate and additional resources to share with members that extend beyond this session – pubs, websites, name people and share email address or other.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F4D091-29F5-4864-ACD4-79FBBED7C152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6753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This is </a:t>
            </a:r>
            <a:r>
              <a:rPr lang="en-US" altLang="ja-JP" sz="1600" b="1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the</a:t>
            </a:r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 end of my presentation.</a:t>
            </a:r>
            <a:endParaRPr lang="ja-JP" altLang="ja-JP" sz="1600" kern="100" dirty="0">
              <a:effectLst/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just"/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Thank you for your kind attention.</a:t>
            </a:r>
            <a:endParaRPr lang="ja-JP" altLang="ja-JP" sz="1600" kern="100" dirty="0">
              <a:effectLst/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endParaRPr kumimoji="1" lang="ja-JP" altLang="en-US" sz="1600" dirty="0"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F67E2C-2E62-4346-A302-598B1024E56D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635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kern="100" dirty="0">
                <a:effectLst/>
                <a:latin typeface="+mn-lt"/>
                <a:ea typeface="ＭＳ 明朝" panose="02020609040205080304" pitchFamily="17" charset="-128"/>
                <a:cs typeface="Times New Roman" panose="02020603050405020304" pitchFamily="18" charset="0"/>
              </a:rPr>
              <a:t>I welcome your advice, comments, and questions.</a:t>
            </a:r>
            <a:endParaRPr lang="ja-JP" altLang="ja-JP" sz="1600" kern="100" dirty="0">
              <a:effectLst/>
              <a:latin typeface="+mn-lt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SAY:</a:t>
            </a:r>
          </a:p>
          <a:p>
            <a:r>
              <a:rPr lang="en-US" dirty="0"/>
              <a:t>It’s time to answer some of the questions you’ve been asking from the Q&amp;A panel.  </a:t>
            </a:r>
          </a:p>
          <a:p>
            <a:endParaRPr lang="en-US" dirty="0"/>
          </a:p>
          <a:p>
            <a:r>
              <a:rPr lang="en-US" dirty="0"/>
              <a:t>DO:</a:t>
            </a:r>
          </a:p>
          <a:p>
            <a:r>
              <a:rPr lang="en-US" dirty="0"/>
              <a:t>Make sure to use their name and show appreciation for the comment.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595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With </a:t>
            </a:r>
            <a:r>
              <a:rPr lang="en-US" altLang="ja-JP" sz="1200" b="1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the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 addition of geraniol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, the spider chart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of the test solution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was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almost similar shape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to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that of linalool solution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.</a:t>
            </a:r>
          </a:p>
          <a:p>
            <a:pPr eaLnBrk="1" hangingPunct="1"/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The change in flavor profile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was small.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With </a:t>
            </a:r>
            <a:r>
              <a:rPr lang="en-US" altLang="ja-JP" sz="1200" b="1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the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 addition of beta-citronellol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,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green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and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artificial characters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increased.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0739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In</a:t>
            </a:r>
            <a:r>
              <a:rPr lang="ja-JP" altLang="en-US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addition,</a:t>
            </a:r>
            <a:r>
              <a:rPr lang="ja-JP" altLang="en-US" sz="1200" u="none" dirty="0">
                <a:latin typeface="Arial" panose="020B0604020202020204" pitchFamily="34" charset="0"/>
                <a:ea typeface="ＭＳ Ｐゴシック" panose="020B0600070205080204" pitchFamily="50" charset="-128"/>
              </a:rPr>
              <a:t> </a:t>
            </a:r>
            <a:r>
              <a:rPr lang="en-US" altLang="ja-JP" sz="1200" u="none" dirty="0">
                <a:latin typeface="Arial" panose="020B0604020202020204" pitchFamily="34" charset="0"/>
                <a:ea typeface="ＭＳ Ｐゴシック" panose="020B0600070205080204" pitchFamily="50" charset="-128"/>
              </a:rPr>
              <a:t>we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try to evaluate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the change in flavor </a:t>
            </a:r>
            <a:r>
              <a:rPr lang="en-US" altLang="ja-JP" sz="1200" u="sng" dirty="0" err="1">
                <a:latin typeface="Arial" panose="020B0604020202020204" pitchFamily="34" charset="0"/>
                <a:ea typeface="ＭＳ Ｐゴシック" panose="020B0600070205080204" pitchFamily="50" charset="-128"/>
              </a:rPr>
              <a:t>prpfiles</a:t>
            </a:r>
            <a:r>
              <a:rPr lang="ja-JP" altLang="en-US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between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test-brewed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beers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 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using </a:t>
            </a:r>
            <a:r>
              <a:rPr lang="en-US" altLang="ja-JP" sz="1200" u="sng" dirty="0">
                <a:latin typeface="Arial" panose="020B0604020202020204" pitchFamily="34" charset="0"/>
                <a:ea typeface="ＭＳ Ｐゴシック" panose="020B0600070205080204" pitchFamily="50" charset="-128"/>
              </a:rPr>
              <a:t>among monoterpene alcohols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0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/>
              <a:t>In the brewing industry, </a:t>
            </a:r>
            <a:r>
              <a:rPr kumimoji="1" lang="en-US" altLang="ja-JP" sz="1600" b="1" dirty="0"/>
              <a:t>coriander seeds</a:t>
            </a:r>
            <a:r>
              <a:rPr kumimoji="1" lang="en-US" altLang="ja-JP" sz="1600" dirty="0"/>
              <a:t> have used for </a:t>
            </a:r>
            <a:r>
              <a:rPr kumimoji="1" lang="en-US" altLang="ja-JP" sz="1600" u="sng" dirty="0"/>
              <a:t>certain types of beers</a:t>
            </a:r>
            <a:r>
              <a:rPr kumimoji="1" lang="en-US" altLang="ja-JP" sz="1600" dirty="0"/>
              <a:t> </a:t>
            </a:r>
            <a:r>
              <a:rPr kumimoji="1" lang="en-US" altLang="ja-JP" sz="1600" b="1" dirty="0"/>
              <a:t>as</a:t>
            </a:r>
            <a:r>
              <a:rPr kumimoji="1" lang="en-US" altLang="ja-JP" sz="1600" dirty="0"/>
              <a:t> </a:t>
            </a:r>
            <a:r>
              <a:rPr kumimoji="1" lang="en-US" altLang="ja-JP" sz="1600" dirty="0" err="1"/>
              <a:t>flavorants</a:t>
            </a:r>
            <a:r>
              <a:rPr kumimoji="1" lang="en-US" altLang="ja-JP" sz="1600" dirty="0"/>
              <a:t> </a:t>
            </a:r>
            <a:r>
              <a:rPr kumimoji="1" lang="en-US" altLang="ja-JP" sz="1600" u="sng" dirty="0"/>
              <a:t>together with</a:t>
            </a:r>
            <a:r>
              <a:rPr kumimoji="1" lang="en-US" altLang="ja-JP" sz="1600" dirty="0"/>
              <a:t> orange peels. </a:t>
            </a:r>
          </a:p>
          <a:p>
            <a:r>
              <a:rPr kumimoji="1" lang="en-US" altLang="ja-JP" sz="1600" u="sng" dirty="0"/>
              <a:t>It is thought that</a:t>
            </a:r>
            <a:r>
              <a:rPr kumimoji="1" lang="en-US" altLang="ja-JP" sz="1600" dirty="0"/>
              <a:t> </a:t>
            </a:r>
            <a:r>
              <a:rPr kumimoji="1" lang="en-US" altLang="ja-JP" sz="1600" u="sng" dirty="0"/>
              <a:t>such style of beer</a:t>
            </a:r>
            <a:r>
              <a:rPr kumimoji="1" lang="en-US" altLang="ja-JP" sz="1600" dirty="0"/>
              <a:t> has </a:t>
            </a:r>
            <a:r>
              <a:rPr kumimoji="1" lang="en-US" altLang="ja-JP" sz="1600" b="1" dirty="0"/>
              <a:t>spicy</a:t>
            </a:r>
            <a:r>
              <a:rPr kumimoji="1" lang="en-US" altLang="ja-JP" sz="1600" dirty="0"/>
              <a:t> and/or </a:t>
            </a:r>
            <a:r>
              <a:rPr kumimoji="1" lang="en-US" altLang="ja-JP" sz="1600" b="1" dirty="0"/>
              <a:t>herbal flavor</a:t>
            </a:r>
            <a:r>
              <a:rPr kumimoji="1" lang="en-US" altLang="ja-JP" sz="1600" dirty="0"/>
              <a:t> </a:t>
            </a:r>
            <a:r>
              <a:rPr kumimoji="1" lang="en-US" altLang="ja-JP" sz="1600" u="sng" dirty="0"/>
              <a:t>derived from</a:t>
            </a:r>
            <a:r>
              <a:rPr kumimoji="1" lang="en-US" altLang="ja-JP" sz="1600" dirty="0"/>
              <a:t> </a:t>
            </a:r>
            <a:r>
              <a:rPr kumimoji="1" lang="en-US" altLang="ja-JP" sz="1600" b="1" dirty="0"/>
              <a:t>coriander seeds</a:t>
            </a:r>
            <a:r>
              <a:rPr kumimoji="1" lang="en-US" altLang="ja-JP" sz="1600" dirty="0"/>
              <a:t> and </a:t>
            </a:r>
            <a:r>
              <a:rPr kumimoji="1" lang="en-US" altLang="ja-JP" sz="1600" b="1" dirty="0"/>
              <a:t>citrus flavor</a:t>
            </a:r>
            <a:r>
              <a:rPr kumimoji="1" lang="en-US" altLang="ja-JP" sz="1600" dirty="0"/>
              <a:t> </a:t>
            </a:r>
            <a:r>
              <a:rPr kumimoji="1" lang="en-US" altLang="ja-JP" sz="1600" u="sng" dirty="0"/>
              <a:t>from</a:t>
            </a:r>
            <a:r>
              <a:rPr kumimoji="1" lang="en-US" altLang="ja-JP" sz="1600" dirty="0"/>
              <a:t> </a:t>
            </a:r>
            <a:r>
              <a:rPr kumimoji="1" lang="en-US" altLang="ja-JP" sz="1600" b="1" dirty="0"/>
              <a:t>orange peels</a:t>
            </a:r>
            <a:r>
              <a:rPr kumimoji="1" lang="en-US" altLang="ja-JP" sz="1600" dirty="0"/>
              <a:t>.</a:t>
            </a:r>
          </a:p>
          <a:p>
            <a:r>
              <a:rPr kumimoji="1" lang="en-US" altLang="ja-JP" sz="1600" dirty="0"/>
              <a:t> 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94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600" dirty="0"/>
              <a:t>By the way, </a:t>
            </a:r>
            <a:r>
              <a:rPr kumimoji="1" lang="en-US" altLang="ja-JP" sz="1600" u="sng" dirty="0"/>
              <a:t>in the hop science</a:t>
            </a:r>
            <a:r>
              <a:rPr kumimoji="1" lang="en-US" altLang="ja-JP" sz="1600" dirty="0"/>
              <a:t>, </a:t>
            </a:r>
            <a:r>
              <a:rPr kumimoji="1" lang="en-US" altLang="ja-JP" sz="1600" b="1" dirty="0"/>
              <a:t>biotransformation</a:t>
            </a:r>
            <a:r>
              <a:rPr kumimoji="1" lang="en-US" altLang="ja-JP" sz="1600" dirty="0"/>
              <a:t> of </a:t>
            </a:r>
            <a:r>
              <a:rPr kumimoji="1" lang="en-US" altLang="ja-JP" sz="1600" u="sng" dirty="0"/>
              <a:t>monoterpene alcohols</a:t>
            </a:r>
            <a:r>
              <a:rPr kumimoji="1" lang="en-US" altLang="ja-JP" sz="1600" dirty="0"/>
              <a:t> has been well studied.</a:t>
            </a:r>
          </a:p>
          <a:p>
            <a:r>
              <a:rPr kumimoji="1" lang="en-US" altLang="ja-JP" sz="1600" dirty="0"/>
              <a:t>The </a:t>
            </a:r>
            <a:r>
              <a:rPr kumimoji="1" lang="en-US" altLang="ja-JP" sz="1600" b="1" u="sng" dirty="0"/>
              <a:t>biotransformation</a:t>
            </a:r>
            <a:r>
              <a:rPr kumimoji="1" lang="en-US" altLang="ja-JP" sz="1600" u="sng" dirty="0"/>
              <a:t> pathway</a:t>
            </a:r>
            <a:r>
              <a:rPr kumimoji="1" lang="en-US" altLang="ja-JP" sz="1600" dirty="0"/>
              <a:t> </a:t>
            </a:r>
            <a:r>
              <a:rPr kumimoji="1" lang="en-US" altLang="ja-JP" sz="1600" u="sng" dirty="0"/>
              <a:t>by brewing yeasts</a:t>
            </a:r>
            <a:r>
              <a:rPr kumimoji="1" lang="en-US" altLang="ja-JP" sz="1600" dirty="0"/>
              <a:t> was proposed </a:t>
            </a:r>
            <a:r>
              <a:rPr kumimoji="1" lang="en-US" altLang="ja-JP" sz="1600" u="sng" dirty="0"/>
              <a:t>as shown</a:t>
            </a:r>
            <a:r>
              <a:rPr kumimoji="1" lang="en-US" altLang="ja-JP" sz="1600" dirty="0"/>
              <a:t> in this slide.</a:t>
            </a:r>
            <a:endParaRPr kumimoji="1" lang="ja-JP" altLang="en-US" sz="1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33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This slide shows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the behavior of hop-derived</a:t>
            </a:r>
            <a:r>
              <a:rPr lang="ja-JP" altLang="en-US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monoterpene alcohols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during fermentation.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Two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test-beers</a:t>
            </a:r>
            <a:r>
              <a:rPr lang="en-US" altLang="ja-JP" sz="1600" u="none" dirty="0">
                <a:latin typeface="+mn-lt"/>
                <a:ea typeface="ＭＳ Ｐゴシック" panose="020B0600070205080204" pitchFamily="50" charset="-128"/>
              </a:rPr>
              <a:t> were brewed with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different dosages of </a:t>
            </a:r>
            <a:r>
              <a:rPr lang="en-US" altLang="ja-JP" sz="1600" b="1" u="sng" dirty="0">
                <a:latin typeface="+mn-lt"/>
                <a:ea typeface="ＭＳ Ｐゴシック" panose="020B0600070205080204" pitchFamily="50" charset="-128"/>
              </a:rPr>
              <a:t>Citra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 hops.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u="sng" dirty="0">
              <a:latin typeface="+mn-lt"/>
              <a:ea typeface="ＭＳ Ｐゴシック" panose="020B060007020508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In the </a:t>
            </a:r>
            <a:r>
              <a:rPr lang="en-US" altLang="ja-JP" sz="1600" u="sng" dirty="0" err="1">
                <a:latin typeface="+mn-lt"/>
                <a:ea typeface="ＭＳ Ｐゴシック" panose="020B0600070205080204" pitchFamily="50" charset="-128"/>
              </a:rPr>
              <a:t>worts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, the large amounts of </a:t>
            </a:r>
            <a:r>
              <a:rPr lang="en-US" altLang="ja-JP" sz="1600" b="1" dirty="0">
                <a:latin typeface="+mn-lt"/>
                <a:ea typeface="ＭＳ Ｐゴシック" panose="020B0600070205080204" pitchFamily="50" charset="-128"/>
              </a:rPr>
              <a:t>geraniol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were contained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</a:t>
            </a:r>
          </a:p>
          <a:p>
            <a:pPr eaLnBrk="1" hangingPunct="1"/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Then,</a:t>
            </a:r>
            <a:r>
              <a:rPr lang="ja-JP" altLang="en-US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drastic decrease of geraniol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was observed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 However,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up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to</a:t>
            </a:r>
            <a:r>
              <a:rPr lang="ja-JP" altLang="en-US" sz="1600" u="sng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20 </a:t>
            </a:r>
            <a:r>
              <a:rPr lang="en-US" altLang="ja-JP" sz="1600" u="sng" dirty="0" err="1">
                <a:latin typeface="+mn-lt"/>
                <a:ea typeface="ＭＳ Ｐゴシック" panose="020B0600070205080204" pitchFamily="50" charset="-128"/>
              </a:rPr>
              <a:t>μg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/L of geraniol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remained in beers.</a:t>
            </a:r>
          </a:p>
          <a:p>
            <a:pPr eaLnBrk="1" hangingPunct="1"/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beta-citronellol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 </a:t>
            </a:r>
            <a:r>
              <a:rPr lang="en-US" altLang="ja-JP" sz="1600" b="0" dirty="0">
                <a:latin typeface="+mn-lt"/>
                <a:ea typeface="メイリオ" pitchFamily="50" charset="-128"/>
                <a:cs typeface="メイリオ" pitchFamily="50" charset="-128"/>
              </a:rPr>
              <a:t>was almost </a:t>
            </a:r>
            <a:r>
              <a:rPr lang="en-US" altLang="ja-JP" sz="1600" b="1" dirty="0">
                <a:latin typeface="+mn-lt"/>
                <a:ea typeface="メイリオ" pitchFamily="50" charset="-128"/>
                <a:cs typeface="メイリオ" pitchFamily="50" charset="-128"/>
              </a:rPr>
              <a:t>absent</a:t>
            </a:r>
            <a:r>
              <a:rPr lang="en-US" altLang="ja-JP" sz="1600" b="0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b="0" u="sng" dirty="0">
                <a:latin typeface="+mn-lt"/>
                <a:ea typeface="メイリオ" pitchFamily="50" charset="-128"/>
                <a:cs typeface="メイリオ" pitchFamily="50" charset="-128"/>
              </a:rPr>
              <a:t>in the</a:t>
            </a:r>
            <a:r>
              <a:rPr lang="ja-JP" altLang="en-US" sz="1600" b="0" u="sng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b="0" u="sng" dirty="0" err="1">
                <a:latin typeface="+mn-lt"/>
                <a:ea typeface="メイリオ" pitchFamily="50" charset="-128"/>
                <a:cs typeface="メイリオ" pitchFamily="50" charset="-128"/>
              </a:rPr>
              <a:t>worts</a:t>
            </a:r>
            <a:r>
              <a:rPr lang="ja-JP" altLang="en-US" sz="1600" b="0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b="0" dirty="0">
                <a:latin typeface="+mn-lt"/>
                <a:ea typeface="メイリオ" pitchFamily="50" charset="-128"/>
                <a:cs typeface="メイリオ" pitchFamily="50" charset="-128"/>
              </a:rPr>
              <a:t>and</a:t>
            </a:r>
            <a:r>
              <a:rPr lang="ja-JP" altLang="en-US" sz="1600" b="0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b="0" u="sng" dirty="0">
                <a:latin typeface="+mn-lt"/>
                <a:ea typeface="メイリオ" pitchFamily="50" charset="-128"/>
                <a:cs typeface="メイリオ" pitchFamily="50" charset="-128"/>
              </a:rPr>
              <a:t>gently</a:t>
            </a:r>
            <a:r>
              <a:rPr lang="ja-JP" altLang="en-US" sz="16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increased 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up to 20 </a:t>
            </a:r>
            <a:r>
              <a:rPr lang="en-US" altLang="ja-JP" sz="1600" u="sng" dirty="0" err="1">
                <a:latin typeface="+mn-lt"/>
                <a:ea typeface="ＭＳ Ｐゴシック" panose="020B0600070205080204" pitchFamily="50" charset="-128"/>
              </a:rPr>
              <a:t>μg</a:t>
            </a:r>
            <a:r>
              <a:rPr lang="en-US" altLang="ja-JP" sz="1600" u="sng" dirty="0">
                <a:latin typeface="+mn-lt"/>
                <a:ea typeface="ＭＳ Ｐゴシック" panose="020B0600070205080204" pitchFamily="50" charset="-128"/>
              </a:rPr>
              <a:t>/L</a:t>
            </a:r>
            <a:r>
              <a:rPr lang="en-US" altLang="ja-JP" sz="1600" dirty="0">
                <a:latin typeface="+mn-lt"/>
                <a:ea typeface="ＭＳ Ｐゴシック" panose="020B0600070205080204" pitchFamily="50" charset="-128"/>
              </a:rPr>
              <a:t>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C8F0E-D1D5-40C7-B9E8-E335AB43E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7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ssel, barrel&#10;&#10;Description automatically generated">
            <a:extLst>
              <a:ext uri="{FF2B5EF4-FFF2-40B4-BE49-F238E27FC236}">
                <a16:creationId xmlns:a16="http://schemas.microsoft.com/office/drawing/2014/main" id="{F5F01AAB-3C7A-429F-A427-98000F9236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943DAA-8F79-4530-BC4C-50A33F0D1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399" y="2165351"/>
            <a:ext cx="5962651" cy="1616074"/>
          </a:xfrm>
          <a:noFill/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17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67AB-EF55-4F72-9B85-B8EC69A6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D292-55DA-4D08-B17E-ACE5FA50D9C1}" type="datetime1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83CA8-E341-4099-A391-671AE35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484B-A738-42FF-B046-03CBEC0D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CF80F04-B0FA-43FA-8CD7-CBA82C2D921E}"/>
              </a:ext>
            </a:extLst>
          </p:cNvPr>
          <p:cNvSpPr/>
          <p:nvPr userDrawn="1"/>
        </p:nvSpPr>
        <p:spPr>
          <a:xfrm>
            <a:off x="5361471" y="-1920271"/>
            <a:ext cx="8168262" cy="8168260"/>
          </a:xfrm>
          <a:prstGeom prst="arc">
            <a:avLst>
              <a:gd name="adj1" fmla="val 7433064"/>
              <a:gd name="adj2" fmla="val 1141080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6633F85-7409-4DD5-B0D1-2AAF26F643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9422" y="0"/>
            <a:ext cx="6552578" cy="5965526"/>
          </a:xfrm>
          <a:custGeom>
            <a:avLst/>
            <a:gdLst>
              <a:gd name="connsiteX0" fmla="*/ 618515 w 6552578"/>
              <a:gd name="connsiteY0" fmla="*/ 0 h 5965526"/>
              <a:gd name="connsiteX1" fmla="*/ 6552578 w 6552578"/>
              <a:gd name="connsiteY1" fmla="*/ 0 h 5965526"/>
              <a:gd name="connsiteX2" fmla="*/ 6552578 w 6552578"/>
              <a:gd name="connsiteY2" fmla="*/ 4882974 h 5965526"/>
              <a:gd name="connsiteX3" fmla="*/ 6334194 w 6552578"/>
              <a:gd name="connsiteY3" fmla="*/ 5081456 h 5965526"/>
              <a:gd name="connsiteX4" fmla="*/ 3871537 w 6552578"/>
              <a:gd name="connsiteY4" fmla="*/ 5965526 h 5965526"/>
              <a:gd name="connsiteX5" fmla="*/ 0 w 6552578"/>
              <a:gd name="connsiteY5" fmla="*/ 2093989 h 5965526"/>
              <a:gd name="connsiteX6" fmla="*/ 512935 w 6552578"/>
              <a:gd name="connsiteY6" fmla="*/ 166905 h 5965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2578" h="5965526">
                <a:moveTo>
                  <a:pt x="618515" y="0"/>
                </a:moveTo>
                <a:lnTo>
                  <a:pt x="6552578" y="0"/>
                </a:lnTo>
                <a:lnTo>
                  <a:pt x="6552578" y="4882974"/>
                </a:lnTo>
                <a:lnTo>
                  <a:pt x="6334194" y="5081456"/>
                </a:lnTo>
                <a:cubicBezTo>
                  <a:pt x="5664964" y="5633753"/>
                  <a:pt x="4806995" y="5965526"/>
                  <a:pt x="3871537" y="5965526"/>
                </a:cubicBezTo>
                <a:cubicBezTo>
                  <a:pt x="1733347" y="5965526"/>
                  <a:pt x="0" y="4232179"/>
                  <a:pt x="0" y="2093989"/>
                </a:cubicBezTo>
                <a:cubicBezTo>
                  <a:pt x="0" y="1392395"/>
                  <a:pt x="186623" y="734390"/>
                  <a:pt x="512935" y="1669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FC91C-80A3-4B52-B579-11C632E7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40" y="2124729"/>
            <a:ext cx="3108960" cy="3108960"/>
          </a:xfrm>
          <a:prstGeom prst="ellipse">
            <a:avLst/>
          </a:prstGeom>
          <a:solidFill>
            <a:schemeClr val="accent1">
              <a:alpha val="85000"/>
            </a:schemeClr>
          </a:solidFill>
        </p:spPr>
        <p:txBody>
          <a:bodyPr lIns="0" rIns="0" anchor="ctr" anchorCtr="0">
            <a:noAutofit/>
          </a:bodyPr>
          <a:lstStyle>
            <a:lvl1pPr algn="ctr">
              <a:lnSpc>
                <a:spcPct val="100000"/>
              </a:lnSpc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CDCCA8F9-9DC2-41EE-84FA-020C15068925}"/>
              </a:ext>
            </a:extLst>
          </p:cNvPr>
          <p:cNvSpPr/>
          <p:nvPr userDrawn="1"/>
        </p:nvSpPr>
        <p:spPr>
          <a:xfrm>
            <a:off x="5122935" y="-2158807"/>
            <a:ext cx="8645334" cy="8645332"/>
          </a:xfrm>
          <a:prstGeom prst="arc">
            <a:avLst>
              <a:gd name="adj1" fmla="val 6708937"/>
              <a:gd name="adj2" fmla="val 1236386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46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monitor, television, electronics&#10;&#10;Description automatically generated">
            <a:extLst>
              <a:ext uri="{FF2B5EF4-FFF2-40B4-BE49-F238E27FC236}">
                <a16:creationId xmlns:a16="http://schemas.microsoft.com/office/drawing/2014/main" id="{306413B8-C2A3-4DD3-BCAA-F18191C723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354" y="332013"/>
            <a:ext cx="11583778" cy="59830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67AB-EF55-4F72-9B85-B8EC69A6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D292-55DA-4D08-B17E-ACE5FA50D9C1}" type="datetime1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83CA8-E341-4099-A391-671AE35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484B-A738-42FF-B046-03CBEC0D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edia Placeholder 3">
            <a:extLst>
              <a:ext uri="{FF2B5EF4-FFF2-40B4-BE49-F238E27FC236}">
                <a16:creationId xmlns:a16="http://schemas.microsoft.com/office/drawing/2014/main" id="{B82C0DBA-8DF2-48A8-9B90-E2B2551FBA21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1666875" y="771524"/>
            <a:ext cx="8505825" cy="4752975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FC91C-80A3-4B52-B579-11C632E7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6733" y="1802438"/>
            <a:ext cx="2227301" cy="2227301"/>
          </a:xfrm>
          <a:prstGeom prst="ellipse">
            <a:avLst/>
          </a:prstGeom>
          <a:solidFill>
            <a:schemeClr val="accent1">
              <a:alpha val="90000"/>
            </a:schemeClr>
          </a:solidFill>
        </p:spPr>
        <p:txBody>
          <a:bodyPr lIns="0" rIns="0" anchor="ctr" anchorCtr="0">
            <a:noAutofit/>
          </a:bodyPr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4521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781AF6-C5F1-448A-8CA4-15DFC8C3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D9FF-1075-49AE-81E1-3A800281B142}" type="datetime1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F07AC-DD76-4557-8199-3C087F75B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48E9B-0743-4DE2-A59C-C8C65A40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74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content, photo &amp;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B7E6A-C98F-45F1-98F8-92FD5569C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7286625" cy="63817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6B43A-1B85-4C3C-8227-EF53AD6E7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5900"/>
            <a:ext cx="7286625" cy="4762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6631AA5-28DA-44FB-85F1-3361D94166F6}"/>
              </a:ext>
            </a:extLst>
          </p:cNvPr>
          <p:cNvSpPr>
            <a:spLocks/>
          </p:cNvSpPr>
          <p:nvPr userDrawn="1"/>
        </p:nvSpPr>
        <p:spPr bwMode="auto">
          <a:xfrm>
            <a:off x="7874069" y="-9468"/>
            <a:ext cx="4327961" cy="4196925"/>
          </a:xfrm>
          <a:custGeom>
            <a:avLst/>
            <a:gdLst>
              <a:gd name="T0" fmla="*/ 911 w 911"/>
              <a:gd name="T1" fmla="*/ 404 h 809"/>
              <a:gd name="T2" fmla="*/ 897 w 911"/>
              <a:gd name="T3" fmla="*/ 455 h 809"/>
              <a:gd name="T4" fmla="*/ 718 w 911"/>
              <a:gd name="T5" fmla="*/ 759 h 809"/>
              <a:gd name="T6" fmla="*/ 632 w 911"/>
              <a:gd name="T7" fmla="*/ 809 h 809"/>
              <a:gd name="T8" fmla="*/ 284 w 911"/>
              <a:gd name="T9" fmla="*/ 809 h 809"/>
              <a:gd name="T10" fmla="*/ 198 w 911"/>
              <a:gd name="T11" fmla="*/ 759 h 809"/>
              <a:gd name="T12" fmla="*/ 19 w 911"/>
              <a:gd name="T13" fmla="*/ 455 h 809"/>
              <a:gd name="T14" fmla="*/ 19 w 911"/>
              <a:gd name="T15" fmla="*/ 354 h 809"/>
              <a:gd name="T16" fmla="*/ 198 w 911"/>
              <a:gd name="T17" fmla="*/ 49 h 809"/>
              <a:gd name="T18" fmla="*/ 284 w 911"/>
              <a:gd name="T19" fmla="*/ 0 h 809"/>
              <a:gd name="T20" fmla="*/ 632 w 911"/>
              <a:gd name="T21" fmla="*/ 0 h 809"/>
              <a:gd name="T22" fmla="*/ 718 w 911"/>
              <a:gd name="T23" fmla="*/ 49 h 809"/>
              <a:gd name="T24" fmla="*/ 897 w 911"/>
              <a:gd name="T25" fmla="*/ 354 h 809"/>
              <a:gd name="T26" fmla="*/ 911 w 911"/>
              <a:gd name="T27" fmla="*/ 404 h 809"/>
              <a:gd name="connsiteX0" fmla="*/ 9948 w 9948"/>
              <a:gd name="connsiteY0" fmla="*/ 4994 h 10000"/>
              <a:gd name="connsiteX1" fmla="*/ 9794 w 9948"/>
              <a:gd name="connsiteY1" fmla="*/ 5624 h 10000"/>
              <a:gd name="connsiteX2" fmla="*/ 7829 w 9948"/>
              <a:gd name="connsiteY2" fmla="*/ 9382 h 10000"/>
              <a:gd name="connsiteX3" fmla="*/ 6885 w 9948"/>
              <a:gd name="connsiteY3" fmla="*/ 10000 h 10000"/>
              <a:gd name="connsiteX4" fmla="*/ 3065 w 9948"/>
              <a:gd name="connsiteY4" fmla="*/ 10000 h 10000"/>
              <a:gd name="connsiteX5" fmla="*/ 2121 w 9948"/>
              <a:gd name="connsiteY5" fmla="*/ 9382 h 10000"/>
              <a:gd name="connsiteX6" fmla="*/ 157 w 9948"/>
              <a:gd name="connsiteY6" fmla="*/ 5624 h 10000"/>
              <a:gd name="connsiteX7" fmla="*/ 157 w 9948"/>
              <a:gd name="connsiteY7" fmla="*/ 4376 h 10000"/>
              <a:gd name="connsiteX8" fmla="*/ 1126 w 9948"/>
              <a:gd name="connsiteY8" fmla="*/ 2488 h 10000"/>
              <a:gd name="connsiteX9" fmla="*/ 2121 w 9948"/>
              <a:gd name="connsiteY9" fmla="*/ 606 h 10000"/>
              <a:gd name="connsiteX10" fmla="*/ 3065 w 9948"/>
              <a:gd name="connsiteY10" fmla="*/ 0 h 10000"/>
              <a:gd name="connsiteX11" fmla="*/ 6885 w 9948"/>
              <a:gd name="connsiteY11" fmla="*/ 0 h 10000"/>
              <a:gd name="connsiteX12" fmla="*/ 7829 w 9948"/>
              <a:gd name="connsiteY12" fmla="*/ 606 h 10000"/>
              <a:gd name="connsiteX13" fmla="*/ 9794 w 9948"/>
              <a:gd name="connsiteY13" fmla="*/ 4376 h 10000"/>
              <a:gd name="connsiteX14" fmla="*/ 9948 w 9948"/>
              <a:gd name="connsiteY14" fmla="*/ 4994 h 10000"/>
              <a:gd name="connsiteX0" fmla="*/ 3081 w 10000"/>
              <a:gd name="connsiteY0" fmla="*/ 0 h 10000"/>
              <a:gd name="connsiteX1" fmla="*/ 6921 w 10000"/>
              <a:gd name="connsiteY1" fmla="*/ 0 h 10000"/>
              <a:gd name="connsiteX2" fmla="*/ 7870 w 10000"/>
              <a:gd name="connsiteY2" fmla="*/ 606 h 10000"/>
              <a:gd name="connsiteX3" fmla="*/ 9845 w 10000"/>
              <a:gd name="connsiteY3" fmla="*/ 4376 h 10000"/>
              <a:gd name="connsiteX4" fmla="*/ 10000 w 10000"/>
              <a:gd name="connsiteY4" fmla="*/ 4994 h 10000"/>
              <a:gd name="connsiteX5" fmla="*/ 9845 w 10000"/>
              <a:gd name="connsiteY5" fmla="*/ 5624 h 10000"/>
              <a:gd name="connsiteX6" fmla="*/ 7870 w 10000"/>
              <a:gd name="connsiteY6" fmla="*/ 9382 h 10000"/>
              <a:gd name="connsiteX7" fmla="*/ 6921 w 10000"/>
              <a:gd name="connsiteY7" fmla="*/ 10000 h 10000"/>
              <a:gd name="connsiteX8" fmla="*/ 3081 w 10000"/>
              <a:gd name="connsiteY8" fmla="*/ 10000 h 10000"/>
              <a:gd name="connsiteX9" fmla="*/ 2132 w 10000"/>
              <a:gd name="connsiteY9" fmla="*/ 9382 h 10000"/>
              <a:gd name="connsiteX10" fmla="*/ 158 w 10000"/>
              <a:gd name="connsiteY10" fmla="*/ 5624 h 10000"/>
              <a:gd name="connsiteX11" fmla="*/ 158 w 10000"/>
              <a:gd name="connsiteY11" fmla="*/ 4376 h 10000"/>
              <a:gd name="connsiteX12" fmla="*/ 1132 w 10000"/>
              <a:gd name="connsiteY12" fmla="*/ 2488 h 10000"/>
              <a:gd name="connsiteX13" fmla="*/ 2132 w 10000"/>
              <a:gd name="connsiteY13" fmla="*/ 606 h 10000"/>
              <a:gd name="connsiteX14" fmla="*/ 3227 w 10000"/>
              <a:gd name="connsiteY14" fmla="*/ 164 h 10000"/>
              <a:gd name="connsiteX0" fmla="*/ 3081 w 10000"/>
              <a:gd name="connsiteY0" fmla="*/ 0 h 10000"/>
              <a:gd name="connsiteX1" fmla="*/ 6921 w 10000"/>
              <a:gd name="connsiteY1" fmla="*/ 0 h 10000"/>
              <a:gd name="connsiteX2" fmla="*/ 7870 w 10000"/>
              <a:gd name="connsiteY2" fmla="*/ 606 h 10000"/>
              <a:gd name="connsiteX3" fmla="*/ 9845 w 10000"/>
              <a:gd name="connsiteY3" fmla="*/ 4376 h 10000"/>
              <a:gd name="connsiteX4" fmla="*/ 10000 w 10000"/>
              <a:gd name="connsiteY4" fmla="*/ 4994 h 10000"/>
              <a:gd name="connsiteX5" fmla="*/ 9845 w 10000"/>
              <a:gd name="connsiteY5" fmla="*/ 5624 h 10000"/>
              <a:gd name="connsiteX6" fmla="*/ 7870 w 10000"/>
              <a:gd name="connsiteY6" fmla="*/ 9382 h 10000"/>
              <a:gd name="connsiteX7" fmla="*/ 6921 w 10000"/>
              <a:gd name="connsiteY7" fmla="*/ 10000 h 10000"/>
              <a:gd name="connsiteX8" fmla="*/ 3081 w 10000"/>
              <a:gd name="connsiteY8" fmla="*/ 10000 h 10000"/>
              <a:gd name="connsiteX9" fmla="*/ 2132 w 10000"/>
              <a:gd name="connsiteY9" fmla="*/ 9382 h 10000"/>
              <a:gd name="connsiteX10" fmla="*/ 158 w 10000"/>
              <a:gd name="connsiteY10" fmla="*/ 5624 h 10000"/>
              <a:gd name="connsiteX11" fmla="*/ 158 w 10000"/>
              <a:gd name="connsiteY11" fmla="*/ 4376 h 10000"/>
              <a:gd name="connsiteX12" fmla="*/ 1132 w 10000"/>
              <a:gd name="connsiteY12" fmla="*/ 2488 h 10000"/>
              <a:gd name="connsiteX13" fmla="*/ 2132 w 10000"/>
              <a:gd name="connsiteY13" fmla="*/ 606 h 10000"/>
              <a:gd name="connsiteX0" fmla="*/ 3081 w 10000"/>
              <a:gd name="connsiteY0" fmla="*/ 0 h 10000"/>
              <a:gd name="connsiteX1" fmla="*/ 6921 w 10000"/>
              <a:gd name="connsiteY1" fmla="*/ 0 h 10000"/>
              <a:gd name="connsiteX2" fmla="*/ 7870 w 10000"/>
              <a:gd name="connsiteY2" fmla="*/ 606 h 10000"/>
              <a:gd name="connsiteX3" fmla="*/ 9845 w 10000"/>
              <a:gd name="connsiteY3" fmla="*/ 4376 h 10000"/>
              <a:gd name="connsiteX4" fmla="*/ 10000 w 10000"/>
              <a:gd name="connsiteY4" fmla="*/ 4994 h 10000"/>
              <a:gd name="connsiteX5" fmla="*/ 9845 w 10000"/>
              <a:gd name="connsiteY5" fmla="*/ 5624 h 10000"/>
              <a:gd name="connsiteX6" fmla="*/ 7870 w 10000"/>
              <a:gd name="connsiteY6" fmla="*/ 9382 h 10000"/>
              <a:gd name="connsiteX7" fmla="*/ 6921 w 10000"/>
              <a:gd name="connsiteY7" fmla="*/ 10000 h 10000"/>
              <a:gd name="connsiteX8" fmla="*/ 3081 w 10000"/>
              <a:gd name="connsiteY8" fmla="*/ 10000 h 10000"/>
              <a:gd name="connsiteX9" fmla="*/ 2132 w 10000"/>
              <a:gd name="connsiteY9" fmla="*/ 9382 h 10000"/>
              <a:gd name="connsiteX10" fmla="*/ 158 w 10000"/>
              <a:gd name="connsiteY10" fmla="*/ 5624 h 10000"/>
              <a:gd name="connsiteX11" fmla="*/ 158 w 10000"/>
              <a:gd name="connsiteY11" fmla="*/ 4376 h 10000"/>
              <a:gd name="connsiteX12" fmla="*/ 1132 w 10000"/>
              <a:gd name="connsiteY12" fmla="*/ 2488 h 10000"/>
              <a:gd name="connsiteX0" fmla="*/ 6921 w 10000"/>
              <a:gd name="connsiteY0" fmla="*/ 0 h 10000"/>
              <a:gd name="connsiteX1" fmla="*/ 7870 w 10000"/>
              <a:gd name="connsiteY1" fmla="*/ 606 h 10000"/>
              <a:gd name="connsiteX2" fmla="*/ 9845 w 10000"/>
              <a:gd name="connsiteY2" fmla="*/ 4376 h 10000"/>
              <a:gd name="connsiteX3" fmla="*/ 10000 w 10000"/>
              <a:gd name="connsiteY3" fmla="*/ 4994 h 10000"/>
              <a:gd name="connsiteX4" fmla="*/ 9845 w 10000"/>
              <a:gd name="connsiteY4" fmla="*/ 5624 h 10000"/>
              <a:gd name="connsiteX5" fmla="*/ 7870 w 10000"/>
              <a:gd name="connsiteY5" fmla="*/ 9382 h 10000"/>
              <a:gd name="connsiteX6" fmla="*/ 6921 w 10000"/>
              <a:gd name="connsiteY6" fmla="*/ 10000 h 10000"/>
              <a:gd name="connsiteX7" fmla="*/ 3081 w 10000"/>
              <a:gd name="connsiteY7" fmla="*/ 10000 h 10000"/>
              <a:gd name="connsiteX8" fmla="*/ 2132 w 10000"/>
              <a:gd name="connsiteY8" fmla="*/ 9382 h 10000"/>
              <a:gd name="connsiteX9" fmla="*/ 158 w 10000"/>
              <a:gd name="connsiteY9" fmla="*/ 5624 h 10000"/>
              <a:gd name="connsiteX10" fmla="*/ 158 w 10000"/>
              <a:gd name="connsiteY10" fmla="*/ 4376 h 10000"/>
              <a:gd name="connsiteX11" fmla="*/ 1132 w 10000"/>
              <a:gd name="connsiteY11" fmla="*/ 2488 h 10000"/>
              <a:gd name="connsiteX0" fmla="*/ 7870 w 10000"/>
              <a:gd name="connsiteY0" fmla="*/ 0 h 9394"/>
              <a:gd name="connsiteX1" fmla="*/ 9845 w 10000"/>
              <a:gd name="connsiteY1" fmla="*/ 3770 h 9394"/>
              <a:gd name="connsiteX2" fmla="*/ 10000 w 10000"/>
              <a:gd name="connsiteY2" fmla="*/ 4388 h 9394"/>
              <a:gd name="connsiteX3" fmla="*/ 9845 w 10000"/>
              <a:gd name="connsiteY3" fmla="*/ 5018 h 9394"/>
              <a:gd name="connsiteX4" fmla="*/ 7870 w 10000"/>
              <a:gd name="connsiteY4" fmla="*/ 8776 h 9394"/>
              <a:gd name="connsiteX5" fmla="*/ 6921 w 10000"/>
              <a:gd name="connsiteY5" fmla="*/ 9394 h 9394"/>
              <a:gd name="connsiteX6" fmla="*/ 3081 w 10000"/>
              <a:gd name="connsiteY6" fmla="*/ 9394 h 9394"/>
              <a:gd name="connsiteX7" fmla="*/ 2132 w 10000"/>
              <a:gd name="connsiteY7" fmla="*/ 8776 h 9394"/>
              <a:gd name="connsiteX8" fmla="*/ 158 w 10000"/>
              <a:gd name="connsiteY8" fmla="*/ 5018 h 9394"/>
              <a:gd name="connsiteX9" fmla="*/ 158 w 10000"/>
              <a:gd name="connsiteY9" fmla="*/ 3770 h 9394"/>
              <a:gd name="connsiteX10" fmla="*/ 1132 w 10000"/>
              <a:gd name="connsiteY10" fmla="*/ 1882 h 9394"/>
              <a:gd name="connsiteX0" fmla="*/ 9845 w 10000"/>
              <a:gd name="connsiteY0" fmla="*/ 2010 h 7997"/>
              <a:gd name="connsiteX1" fmla="*/ 10000 w 10000"/>
              <a:gd name="connsiteY1" fmla="*/ 2668 h 7997"/>
              <a:gd name="connsiteX2" fmla="*/ 9845 w 10000"/>
              <a:gd name="connsiteY2" fmla="*/ 3339 h 7997"/>
              <a:gd name="connsiteX3" fmla="*/ 7870 w 10000"/>
              <a:gd name="connsiteY3" fmla="*/ 7339 h 7997"/>
              <a:gd name="connsiteX4" fmla="*/ 6921 w 10000"/>
              <a:gd name="connsiteY4" fmla="*/ 7997 h 7997"/>
              <a:gd name="connsiteX5" fmla="*/ 3081 w 10000"/>
              <a:gd name="connsiteY5" fmla="*/ 7997 h 7997"/>
              <a:gd name="connsiteX6" fmla="*/ 2132 w 10000"/>
              <a:gd name="connsiteY6" fmla="*/ 7339 h 7997"/>
              <a:gd name="connsiteX7" fmla="*/ 158 w 10000"/>
              <a:gd name="connsiteY7" fmla="*/ 3339 h 7997"/>
              <a:gd name="connsiteX8" fmla="*/ 158 w 10000"/>
              <a:gd name="connsiteY8" fmla="*/ 2010 h 7997"/>
              <a:gd name="connsiteX9" fmla="*/ 1132 w 10000"/>
              <a:gd name="connsiteY9" fmla="*/ 0 h 7997"/>
              <a:gd name="connsiteX0" fmla="*/ 10000 w 10000"/>
              <a:gd name="connsiteY0" fmla="*/ 3336 h 10000"/>
              <a:gd name="connsiteX1" fmla="*/ 9845 w 10000"/>
              <a:gd name="connsiteY1" fmla="*/ 4175 h 10000"/>
              <a:gd name="connsiteX2" fmla="*/ 7870 w 10000"/>
              <a:gd name="connsiteY2" fmla="*/ 9177 h 10000"/>
              <a:gd name="connsiteX3" fmla="*/ 6921 w 10000"/>
              <a:gd name="connsiteY3" fmla="*/ 10000 h 10000"/>
              <a:gd name="connsiteX4" fmla="*/ 3081 w 10000"/>
              <a:gd name="connsiteY4" fmla="*/ 10000 h 10000"/>
              <a:gd name="connsiteX5" fmla="*/ 2132 w 10000"/>
              <a:gd name="connsiteY5" fmla="*/ 9177 h 10000"/>
              <a:gd name="connsiteX6" fmla="*/ 158 w 10000"/>
              <a:gd name="connsiteY6" fmla="*/ 4175 h 10000"/>
              <a:gd name="connsiteX7" fmla="*/ 158 w 10000"/>
              <a:gd name="connsiteY7" fmla="*/ 2513 h 10000"/>
              <a:gd name="connsiteX8" fmla="*/ 1132 w 10000"/>
              <a:gd name="connsiteY8" fmla="*/ 0 h 10000"/>
              <a:gd name="connsiteX0" fmla="*/ 9845 w 9845"/>
              <a:gd name="connsiteY0" fmla="*/ 4175 h 10000"/>
              <a:gd name="connsiteX1" fmla="*/ 7870 w 9845"/>
              <a:gd name="connsiteY1" fmla="*/ 9177 h 10000"/>
              <a:gd name="connsiteX2" fmla="*/ 6921 w 9845"/>
              <a:gd name="connsiteY2" fmla="*/ 10000 h 10000"/>
              <a:gd name="connsiteX3" fmla="*/ 3081 w 9845"/>
              <a:gd name="connsiteY3" fmla="*/ 10000 h 10000"/>
              <a:gd name="connsiteX4" fmla="*/ 2132 w 9845"/>
              <a:gd name="connsiteY4" fmla="*/ 9177 h 10000"/>
              <a:gd name="connsiteX5" fmla="*/ 158 w 9845"/>
              <a:gd name="connsiteY5" fmla="*/ 4175 h 10000"/>
              <a:gd name="connsiteX6" fmla="*/ 158 w 9845"/>
              <a:gd name="connsiteY6" fmla="*/ 2513 h 10000"/>
              <a:gd name="connsiteX7" fmla="*/ 1132 w 9845"/>
              <a:gd name="connsiteY7" fmla="*/ 0 h 10000"/>
              <a:gd name="connsiteX0" fmla="*/ 7994 w 7994"/>
              <a:gd name="connsiteY0" fmla="*/ 9177 h 10000"/>
              <a:gd name="connsiteX1" fmla="*/ 7030 w 7994"/>
              <a:gd name="connsiteY1" fmla="*/ 10000 h 10000"/>
              <a:gd name="connsiteX2" fmla="*/ 3130 w 7994"/>
              <a:gd name="connsiteY2" fmla="*/ 10000 h 10000"/>
              <a:gd name="connsiteX3" fmla="*/ 2166 w 7994"/>
              <a:gd name="connsiteY3" fmla="*/ 9177 h 10000"/>
              <a:gd name="connsiteX4" fmla="*/ 160 w 7994"/>
              <a:gd name="connsiteY4" fmla="*/ 4175 h 10000"/>
              <a:gd name="connsiteX5" fmla="*/ 160 w 7994"/>
              <a:gd name="connsiteY5" fmla="*/ 2513 h 10000"/>
              <a:gd name="connsiteX6" fmla="*/ 1150 w 7994"/>
              <a:gd name="connsiteY6" fmla="*/ 0 h 10000"/>
              <a:gd name="connsiteX0" fmla="*/ 8794 w 8794"/>
              <a:gd name="connsiteY0" fmla="*/ 10000 h 10000"/>
              <a:gd name="connsiteX1" fmla="*/ 3915 w 8794"/>
              <a:gd name="connsiteY1" fmla="*/ 10000 h 10000"/>
              <a:gd name="connsiteX2" fmla="*/ 2710 w 8794"/>
              <a:gd name="connsiteY2" fmla="*/ 9177 h 10000"/>
              <a:gd name="connsiteX3" fmla="*/ 200 w 8794"/>
              <a:gd name="connsiteY3" fmla="*/ 4175 h 10000"/>
              <a:gd name="connsiteX4" fmla="*/ 200 w 8794"/>
              <a:gd name="connsiteY4" fmla="*/ 2513 h 10000"/>
              <a:gd name="connsiteX5" fmla="*/ 1439 w 8794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794" h="10000">
                <a:moveTo>
                  <a:pt x="8794" y="10000"/>
                </a:moveTo>
                <a:lnTo>
                  <a:pt x="3915" y="10000"/>
                </a:lnTo>
                <a:cubicBezTo>
                  <a:pt x="3410" y="10000"/>
                  <a:pt x="2962" y="9687"/>
                  <a:pt x="2710" y="9177"/>
                </a:cubicBezTo>
                <a:lnTo>
                  <a:pt x="200" y="4175"/>
                </a:lnTo>
                <a:cubicBezTo>
                  <a:pt x="-66" y="3665"/>
                  <a:pt x="-66" y="3024"/>
                  <a:pt x="200" y="2513"/>
                </a:cubicBezTo>
                <a:lnTo>
                  <a:pt x="1439" y="0"/>
                </a:lnTo>
              </a:path>
            </a:pathLst>
          </a:custGeom>
          <a:noFill/>
          <a:ln w="15875" cap="flat">
            <a:solidFill>
              <a:schemeClr val="accent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5CA1A5C-0A61-492F-AAE5-1FE7DBD102E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27201" y="0"/>
            <a:ext cx="3864799" cy="3895725"/>
          </a:xfrm>
          <a:custGeom>
            <a:avLst/>
            <a:gdLst>
              <a:gd name="connsiteX0" fmla="*/ 682634 w 3864799"/>
              <a:gd name="connsiteY0" fmla="*/ 0 h 3895725"/>
              <a:gd name="connsiteX1" fmla="*/ 3864799 w 3864799"/>
              <a:gd name="connsiteY1" fmla="*/ 0 h 3895725"/>
              <a:gd name="connsiteX2" fmla="*/ 3864799 w 3864799"/>
              <a:gd name="connsiteY2" fmla="*/ 3895725 h 3895725"/>
              <a:gd name="connsiteX3" fmla="*/ 3766850 w 3864799"/>
              <a:gd name="connsiteY3" fmla="*/ 3895725 h 3895725"/>
              <a:gd name="connsiteX4" fmla="*/ 1763483 w 3864799"/>
              <a:gd name="connsiteY4" fmla="*/ 3895725 h 3895725"/>
              <a:gd name="connsiteX5" fmla="*/ 1218924 w 3864799"/>
              <a:gd name="connsiteY5" fmla="*/ 3585416 h 3895725"/>
              <a:gd name="connsiteX6" fmla="*/ 85483 w 3864799"/>
              <a:gd name="connsiteY6" fmla="*/ 1660231 h 3895725"/>
              <a:gd name="connsiteX7" fmla="*/ 85483 w 3864799"/>
              <a:gd name="connsiteY7" fmla="*/ 1014280 h 3895725"/>
              <a:gd name="connsiteX8" fmla="*/ 678457 w 3864799"/>
              <a:gd name="connsiteY8" fmla="*/ 7095 h 389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4799" h="3895725">
                <a:moveTo>
                  <a:pt x="682634" y="0"/>
                </a:moveTo>
                <a:lnTo>
                  <a:pt x="3864799" y="0"/>
                </a:lnTo>
                <a:lnTo>
                  <a:pt x="3864799" y="3895725"/>
                </a:lnTo>
                <a:lnTo>
                  <a:pt x="3766850" y="3895725"/>
                </a:lnTo>
                <a:cubicBezTo>
                  <a:pt x="1763483" y="3895725"/>
                  <a:pt x="1763483" y="3895725"/>
                  <a:pt x="1763483" y="3895725"/>
                </a:cubicBezTo>
                <a:cubicBezTo>
                  <a:pt x="1541861" y="3895725"/>
                  <a:pt x="1332902" y="3775401"/>
                  <a:pt x="1218924" y="3585416"/>
                </a:cubicBezTo>
                <a:cubicBezTo>
                  <a:pt x="85483" y="1660231"/>
                  <a:pt x="85483" y="1660231"/>
                  <a:pt x="85483" y="1660231"/>
                </a:cubicBezTo>
                <a:cubicBezTo>
                  <a:pt x="-28495" y="1457580"/>
                  <a:pt x="-28495" y="1210599"/>
                  <a:pt x="85483" y="1014280"/>
                </a:cubicBezTo>
                <a:cubicBezTo>
                  <a:pt x="333423" y="593146"/>
                  <a:pt x="527127" y="264135"/>
                  <a:pt x="678457" y="70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Text Placeholder 55">
            <a:extLst>
              <a:ext uri="{FF2B5EF4-FFF2-40B4-BE49-F238E27FC236}">
                <a16:creationId xmlns:a16="http://schemas.microsoft.com/office/drawing/2014/main" id="{822B2D30-B60B-41A7-BEAF-2F8849133E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79745" y="2420763"/>
            <a:ext cx="2174287" cy="1941630"/>
          </a:xfrm>
          <a:custGeom>
            <a:avLst/>
            <a:gdLst>
              <a:gd name="connsiteX0" fmla="*/ 1050883 w 3416783"/>
              <a:gd name="connsiteY0" fmla="*/ 0 h 3051175"/>
              <a:gd name="connsiteX1" fmla="*/ 2367787 w 3416783"/>
              <a:gd name="connsiteY1" fmla="*/ 0 h 3051175"/>
              <a:gd name="connsiteX2" fmla="*/ 2692297 w 3416783"/>
              <a:gd name="connsiteY2" fmla="*/ 185034 h 3051175"/>
              <a:gd name="connsiteX3" fmla="*/ 3367729 w 3416783"/>
              <a:gd name="connsiteY3" fmla="*/ 1333001 h 3051175"/>
              <a:gd name="connsiteX4" fmla="*/ 3416783 w 3416783"/>
              <a:gd name="connsiteY4" fmla="*/ 1525588 h 3051175"/>
              <a:gd name="connsiteX5" fmla="*/ 3367729 w 3416783"/>
              <a:gd name="connsiteY5" fmla="*/ 1718174 h 3051175"/>
              <a:gd name="connsiteX6" fmla="*/ 2692297 w 3416783"/>
              <a:gd name="connsiteY6" fmla="*/ 2866141 h 3051175"/>
              <a:gd name="connsiteX7" fmla="*/ 2367787 w 3416783"/>
              <a:gd name="connsiteY7" fmla="*/ 3051175 h 3051175"/>
              <a:gd name="connsiteX8" fmla="*/ 1050883 w 3416783"/>
              <a:gd name="connsiteY8" fmla="*/ 3051175 h 3051175"/>
              <a:gd name="connsiteX9" fmla="*/ 726373 w 3416783"/>
              <a:gd name="connsiteY9" fmla="*/ 2866141 h 3051175"/>
              <a:gd name="connsiteX10" fmla="*/ 50940 w 3416783"/>
              <a:gd name="connsiteY10" fmla="*/ 1718174 h 3051175"/>
              <a:gd name="connsiteX11" fmla="*/ 50940 w 3416783"/>
              <a:gd name="connsiteY11" fmla="*/ 1333001 h 3051175"/>
              <a:gd name="connsiteX12" fmla="*/ 726373 w 3416783"/>
              <a:gd name="connsiteY12" fmla="*/ 185034 h 3051175"/>
              <a:gd name="connsiteX13" fmla="*/ 1050883 w 3416783"/>
              <a:gd name="connsiteY13" fmla="*/ 0 h 305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16783" h="3051175">
                <a:moveTo>
                  <a:pt x="1050883" y="0"/>
                </a:moveTo>
                <a:cubicBezTo>
                  <a:pt x="2367787" y="0"/>
                  <a:pt x="2367787" y="0"/>
                  <a:pt x="2367787" y="0"/>
                </a:cubicBezTo>
                <a:cubicBezTo>
                  <a:pt x="2499855" y="0"/>
                  <a:pt x="2624376" y="67972"/>
                  <a:pt x="2692297" y="185034"/>
                </a:cubicBezTo>
                <a:cubicBezTo>
                  <a:pt x="3367729" y="1333001"/>
                  <a:pt x="3367729" y="1333001"/>
                  <a:pt x="3367729" y="1333001"/>
                </a:cubicBezTo>
                <a:cubicBezTo>
                  <a:pt x="3401690" y="1393420"/>
                  <a:pt x="3416783" y="1457616"/>
                  <a:pt x="3416783" y="1525588"/>
                </a:cubicBezTo>
                <a:cubicBezTo>
                  <a:pt x="3416783" y="1589783"/>
                  <a:pt x="3401690" y="1657755"/>
                  <a:pt x="3367729" y="1718174"/>
                </a:cubicBezTo>
                <a:cubicBezTo>
                  <a:pt x="2692297" y="2866141"/>
                  <a:pt x="2692297" y="2866141"/>
                  <a:pt x="2692297" y="2866141"/>
                </a:cubicBezTo>
                <a:cubicBezTo>
                  <a:pt x="2624376" y="2979427"/>
                  <a:pt x="2499855" y="3051175"/>
                  <a:pt x="2367787" y="3051175"/>
                </a:cubicBezTo>
                <a:cubicBezTo>
                  <a:pt x="1050883" y="3051175"/>
                  <a:pt x="1050883" y="3051175"/>
                  <a:pt x="1050883" y="3051175"/>
                </a:cubicBezTo>
                <a:cubicBezTo>
                  <a:pt x="918815" y="3051175"/>
                  <a:pt x="794294" y="2979427"/>
                  <a:pt x="726373" y="2866141"/>
                </a:cubicBezTo>
                <a:cubicBezTo>
                  <a:pt x="50940" y="1718174"/>
                  <a:pt x="50940" y="1718174"/>
                  <a:pt x="50940" y="1718174"/>
                </a:cubicBezTo>
                <a:cubicBezTo>
                  <a:pt x="-16980" y="1597336"/>
                  <a:pt x="-16980" y="1450064"/>
                  <a:pt x="50940" y="1333001"/>
                </a:cubicBezTo>
                <a:cubicBezTo>
                  <a:pt x="726373" y="185034"/>
                  <a:pt x="726373" y="185034"/>
                  <a:pt x="726373" y="185034"/>
                </a:cubicBezTo>
                <a:cubicBezTo>
                  <a:pt x="794294" y="67972"/>
                  <a:pt x="918815" y="0"/>
                  <a:pt x="1050883" y="0"/>
                </a:cubicBezTo>
                <a:close/>
              </a:path>
            </a:pathLst>
          </a:custGeom>
          <a:solidFill>
            <a:schemeClr val="accent4">
              <a:lumMod val="75000"/>
              <a:alpha val="67000"/>
            </a:schemeClr>
          </a:solidFill>
          <a:ln w="234950" cap="rnd">
            <a:noFill/>
          </a:ln>
        </p:spPr>
        <p:txBody>
          <a:bodyPr wrap="square" lIns="274320" tIns="45720" rIns="274320" bIns="45720" anchor="ctr" anchorCtr="0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callout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FCB4C-8776-4361-8B5F-30B08F602BB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6859FE1C-CF5B-4163-A3BE-E2E8286AD1CB}" type="datetimeyyyy">
              <a:rPr lang="en-US" smtClean="0"/>
              <a:t>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04735C7-6B31-4420-A394-9C564BA10FF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 dirty="0"/>
              <a:t>American Society of Brewing Chemists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0CBC70-E7B8-4B8E-A209-C9515994A95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134182" y="6505575"/>
            <a:ext cx="751662" cy="215900"/>
          </a:xfrm>
          <a:prstGeom prst="rect">
            <a:avLst/>
          </a:prstGeom>
        </p:spPr>
        <p:txBody>
          <a:bodyPr/>
          <a:lstStyle/>
          <a:p>
            <a:fld id="{0E9987EA-89AE-4521-A4A1-59C7EEEFA4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17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A964-E538-461B-AA44-290206FA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877A-C895-4F19-844A-EAE308001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2EBE-CDAC-4364-8D98-889265C0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807-1C55-45AC-9EBD-E11C057D343E}" type="datetime1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5FF8-9920-470E-851B-DF356484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9B7B-9E8F-4032-9781-75443F8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1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&amp;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A964-E538-461B-AA44-290206FA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8296275" cy="6400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877A-C895-4F19-844A-EAE30800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5900"/>
            <a:ext cx="8296275" cy="4764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2EBE-CDAC-4364-8D98-889265C0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807-1C55-45AC-9EBD-E11C057D343E}" type="datetime1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5FF8-9920-470E-851B-DF356484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9B7B-9E8F-4032-9781-75443F8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AC8B374-B020-4234-AE35-F4E4EC29E3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91576" y="1"/>
            <a:ext cx="3400425" cy="3367473"/>
          </a:xfrm>
          <a:custGeom>
            <a:avLst/>
            <a:gdLst>
              <a:gd name="connsiteX0" fmla="*/ 428976 w 3400425"/>
              <a:gd name="connsiteY0" fmla="*/ 0 h 3367473"/>
              <a:gd name="connsiteX1" fmla="*/ 3400425 w 3400425"/>
              <a:gd name="connsiteY1" fmla="*/ 0 h 3367473"/>
              <a:gd name="connsiteX2" fmla="*/ 3400425 w 3400425"/>
              <a:gd name="connsiteY2" fmla="*/ 2913856 h 3367473"/>
              <a:gd name="connsiteX3" fmla="*/ 3273302 w 3400425"/>
              <a:gd name="connsiteY3" fmla="*/ 3008917 h 3367473"/>
              <a:gd name="connsiteX4" fmla="*/ 2099469 w 3400425"/>
              <a:gd name="connsiteY4" fmla="*/ 3367473 h 3367473"/>
              <a:gd name="connsiteX5" fmla="*/ 0 w 3400425"/>
              <a:gd name="connsiteY5" fmla="*/ 1268004 h 3367473"/>
              <a:gd name="connsiteX6" fmla="*/ 358556 w 3400425"/>
              <a:gd name="connsiteY6" fmla="*/ 94171 h 3367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0425" h="3367473">
                <a:moveTo>
                  <a:pt x="428976" y="0"/>
                </a:moveTo>
                <a:lnTo>
                  <a:pt x="3400425" y="0"/>
                </a:lnTo>
                <a:lnTo>
                  <a:pt x="3400425" y="2913856"/>
                </a:lnTo>
                <a:lnTo>
                  <a:pt x="3273302" y="3008917"/>
                </a:lnTo>
                <a:cubicBezTo>
                  <a:pt x="2938225" y="3235291"/>
                  <a:pt x="2534283" y="3367473"/>
                  <a:pt x="2099469" y="3367473"/>
                </a:cubicBezTo>
                <a:cubicBezTo>
                  <a:pt x="939964" y="3367473"/>
                  <a:pt x="0" y="2427509"/>
                  <a:pt x="0" y="1268004"/>
                </a:cubicBezTo>
                <a:cubicBezTo>
                  <a:pt x="0" y="833190"/>
                  <a:pt x="132183" y="429248"/>
                  <a:pt x="358556" y="9417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460E7E6-F751-4C6F-82B4-920161AF76D0}"/>
              </a:ext>
            </a:extLst>
          </p:cNvPr>
          <p:cNvSpPr/>
          <p:nvPr userDrawn="1"/>
        </p:nvSpPr>
        <p:spPr>
          <a:xfrm>
            <a:off x="8586598" y="-857249"/>
            <a:ext cx="4568570" cy="4568570"/>
          </a:xfrm>
          <a:prstGeom prst="arc">
            <a:avLst>
              <a:gd name="adj1" fmla="val 4766645"/>
              <a:gd name="adj2" fmla="val 104875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51798A2-B42F-4A01-A8F1-61E525D15C63}"/>
              </a:ext>
            </a:extLst>
          </p:cNvPr>
          <p:cNvSpPr/>
          <p:nvPr userDrawn="1"/>
        </p:nvSpPr>
        <p:spPr>
          <a:xfrm>
            <a:off x="8379334" y="-1064513"/>
            <a:ext cx="4983098" cy="4983098"/>
          </a:xfrm>
          <a:prstGeom prst="arc">
            <a:avLst>
              <a:gd name="adj1" fmla="val 3945693"/>
              <a:gd name="adj2" fmla="val 11422654"/>
            </a:avLst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C1934F7-D09B-4404-B236-74B94B9358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04542" y="2904423"/>
            <a:ext cx="2028322" cy="2028323"/>
          </a:xfrm>
          <a:prstGeom prst="ellipse">
            <a:avLst/>
          </a:prstGeom>
          <a:solidFill>
            <a:schemeClr val="accent1">
              <a:alpha val="90000"/>
            </a:schemeClr>
          </a:solidFill>
        </p:spPr>
        <p:txBody>
          <a:bodyPr lIns="45720" rIns="4572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989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9C57F67-7878-4527-B292-8E053B77907C}"/>
              </a:ext>
            </a:extLst>
          </p:cNvPr>
          <p:cNvSpPr/>
          <p:nvPr userDrawn="1"/>
        </p:nvSpPr>
        <p:spPr>
          <a:xfrm>
            <a:off x="2924175" y="2724150"/>
            <a:ext cx="1772920" cy="17729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1DA964-E538-461B-AA44-290206FA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877A-C895-4F19-844A-EAE30800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060" y="2028826"/>
            <a:ext cx="6619875" cy="4233798"/>
          </a:xfrm>
        </p:spPr>
        <p:txBody>
          <a:bodyPr numCol="2" spcCol="365760">
            <a:normAutofit/>
          </a:bodyPr>
          <a:lstStyle>
            <a:lvl1pPr marL="0" indent="0">
              <a:lnSpc>
                <a:spcPct val="113000"/>
              </a:lnSpc>
              <a:buNone/>
              <a:defRPr sz="1400"/>
            </a:lvl1pPr>
            <a:lvl2pPr>
              <a:defRPr sz="14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2EBE-CDAC-4364-8D98-889265C0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807-1C55-45AC-9EBD-E11C057D343E}" type="datetime1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5FF8-9920-470E-851B-DF356484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9B7B-9E8F-4032-9781-75443F8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F898A1-DDC9-4F8B-BC1A-96D5E9075D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5820" y="1485899"/>
            <a:ext cx="2667000" cy="2667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35E1E5A6-12AA-42D3-9A6D-DB3306364A98}"/>
              </a:ext>
            </a:extLst>
          </p:cNvPr>
          <p:cNvSpPr/>
          <p:nvPr userDrawn="1"/>
        </p:nvSpPr>
        <p:spPr>
          <a:xfrm>
            <a:off x="674371" y="1314451"/>
            <a:ext cx="3009900" cy="3009898"/>
          </a:xfrm>
          <a:prstGeom prst="arc">
            <a:avLst>
              <a:gd name="adj1" fmla="val 6153649"/>
              <a:gd name="adj2" fmla="val 133047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BEDF70-860C-4597-9501-A5128A14F3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2061" y="1498600"/>
            <a:ext cx="6644640" cy="396875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83E2B6C1-C261-4C36-B0F1-29608144B4EC}"/>
              </a:ext>
            </a:extLst>
          </p:cNvPr>
          <p:cNvSpPr/>
          <p:nvPr userDrawn="1"/>
        </p:nvSpPr>
        <p:spPr>
          <a:xfrm>
            <a:off x="502921" y="1143001"/>
            <a:ext cx="3352800" cy="3352798"/>
          </a:xfrm>
          <a:prstGeom prst="arc">
            <a:avLst>
              <a:gd name="adj1" fmla="val 3764528"/>
              <a:gd name="adj2" fmla="val 1427512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7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A964-E538-461B-AA44-290206FA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4877A-C895-4F19-844A-EAE30800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485900"/>
            <a:ext cx="8229600" cy="4764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F2EBE-CDAC-4364-8D98-889265C01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1807-1C55-45AC-9EBD-E11C057D343E}" type="datetime1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65FF8-9920-470E-851B-DF356484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69B7B-9E8F-4032-9781-75443F831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244790C-31A1-439F-9FF8-EAD55AB510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62" y="1256536"/>
            <a:ext cx="3572639" cy="3962400"/>
          </a:xfrm>
          <a:custGeom>
            <a:avLst/>
            <a:gdLst>
              <a:gd name="connsiteX0" fmla="*/ 1981200 w 3572639"/>
              <a:gd name="connsiteY0" fmla="*/ 0 h 3962400"/>
              <a:gd name="connsiteX1" fmla="*/ 3509990 w 3572639"/>
              <a:gd name="connsiteY1" fmla="*/ 720973 h 3962400"/>
              <a:gd name="connsiteX2" fmla="*/ 3572639 w 3572639"/>
              <a:gd name="connsiteY2" fmla="*/ 804752 h 3962400"/>
              <a:gd name="connsiteX3" fmla="*/ 3572639 w 3572639"/>
              <a:gd name="connsiteY3" fmla="*/ 3157649 h 3962400"/>
              <a:gd name="connsiteX4" fmla="*/ 3509990 w 3572639"/>
              <a:gd name="connsiteY4" fmla="*/ 3241428 h 3962400"/>
              <a:gd name="connsiteX5" fmla="*/ 1981200 w 3572639"/>
              <a:gd name="connsiteY5" fmla="*/ 3962400 h 3962400"/>
              <a:gd name="connsiteX6" fmla="*/ 0 w 3572639"/>
              <a:gd name="connsiteY6" fmla="*/ 1981200 h 3962400"/>
              <a:gd name="connsiteX7" fmla="*/ 1981200 w 3572639"/>
              <a:gd name="connsiteY7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2639" h="3962400">
                <a:moveTo>
                  <a:pt x="1981200" y="0"/>
                </a:moveTo>
                <a:cubicBezTo>
                  <a:pt x="2596680" y="0"/>
                  <a:pt x="3146609" y="280657"/>
                  <a:pt x="3509990" y="720973"/>
                </a:cubicBezTo>
                <a:lnTo>
                  <a:pt x="3572639" y="804752"/>
                </a:lnTo>
                <a:lnTo>
                  <a:pt x="3572639" y="3157649"/>
                </a:lnTo>
                <a:lnTo>
                  <a:pt x="3509990" y="3241428"/>
                </a:lnTo>
                <a:cubicBezTo>
                  <a:pt x="3146609" y="3681744"/>
                  <a:pt x="2596680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1B366663-935B-443B-95EC-0984024602A6}"/>
              </a:ext>
            </a:extLst>
          </p:cNvPr>
          <p:cNvSpPr/>
          <p:nvPr userDrawn="1"/>
        </p:nvSpPr>
        <p:spPr>
          <a:xfrm>
            <a:off x="8218550" y="855725"/>
            <a:ext cx="4764023" cy="4764023"/>
          </a:xfrm>
          <a:prstGeom prst="arc">
            <a:avLst>
              <a:gd name="adj1" fmla="val 4144231"/>
              <a:gd name="adj2" fmla="val 13619249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CE76404-4F35-428F-ADE4-32D0EA6C09B2}"/>
              </a:ext>
            </a:extLst>
          </p:cNvPr>
          <p:cNvSpPr/>
          <p:nvPr userDrawn="1"/>
        </p:nvSpPr>
        <p:spPr>
          <a:xfrm>
            <a:off x="8399524" y="1036700"/>
            <a:ext cx="4402076" cy="4402074"/>
          </a:xfrm>
          <a:prstGeom prst="arc">
            <a:avLst>
              <a:gd name="adj1" fmla="val 4955923"/>
              <a:gd name="adj2" fmla="val 1219031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2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indoor, several, arranged&#10;&#10;Description automatically generated">
            <a:extLst>
              <a:ext uri="{FF2B5EF4-FFF2-40B4-BE49-F238E27FC236}">
                <a16:creationId xmlns:a16="http://schemas.microsoft.com/office/drawing/2014/main" id="{63DA2A1E-756D-448B-A1A9-A85986F45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2667001" y="-2666998"/>
            <a:ext cx="6857998" cy="121919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68B11BF-6238-484B-B9A8-3030FE37A15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7000">
                <a:schemeClr val="tx1">
                  <a:alpha val="96000"/>
                </a:schemeClr>
              </a:gs>
              <a:gs pos="100000">
                <a:schemeClr val="tx2">
                  <a:alpha val="59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6B389-F985-4CB9-A0FE-EDA93E1F3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0521" y="2794981"/>
            <a:ext cx="8821478" cy="830997"/>
          </a:xfrm>
          <a:solidFill>
            <a:schemeClr val="accent1">
              <a:alpha val="83000"/>
            </a:schemeClr>
          </a:solidFill>
        </p:spPr>
        <p:txBody>
          <a:bodyPr wrap="square" lIns="182880" anchor="ctr" anchorCtr="0">
            <a:spAutoFit/>
          </a:bodyPr>
          <a:lstStyle>
            <a:lvl1pPr algn="l"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DE681-E2E5-42DA-B246-7916E6E0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12512" y="3774559"/>
            <a:ext cx="7779486" cy="414670"/>
          </a:xfrm>
          <a:solidFill>
            <a:schemeClr val="tx1">
              <a:alpha val="52000"/>
            </a:schemeClr>
          </a:solidFill>
        </p:spPr>
        <p:txBody>
          <a:bodyPr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25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80D2F-C3AF-4433-8B93-2749CEB8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9E876-B336-4B1C-ACE8-0E1D6BC2E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300" y="1485899"/>
            <a:ext cx="5524500" cy="476402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12746-D088-46FF-A0B5-496507E6B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85899"/>
            <a:ext cx="5524500" cy="4764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E463D-1D15-4C8E-8904-FB1015E3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53DD-18CF-451E-A68A-C837A50CA867}" type="datetime1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834A-E3EB-4D55-8696-548EFFEC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84DCF-BBB5-4E65-B279-A2351F10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84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C91C-80A3-4B52-B579-11C632E7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67AB-EF55-4F72-9B85-B8EC69A6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D292-55DA-4D08-B17E-ACE5FA50D9C1}" type="datetime1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83CA8-E341-4099-A391-671AE35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484B-A738-42FF-B046-03CBEC0D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3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97B4352-D1BB-4505-834E-666925B7C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6532646" cy="5470357"/>
          </a:xfrm>
          <a:custGeom>
            <a:avLst/>
            <a:gdLst>
              <a:gd name="connsiteX0" fmla="*/ 0 w 6532646"/>
              <a:gd name="connsiteY0" fmla="*/ 0 h 5470357"/>
              <a:gd name="connsiteX1" fmla="*/ 6000618 w 6532646"/>
              <a:gd name="connsiteY1" fmla="*/ 0 h 5470357"/>
              <a:gd name="connsiteX2" fmla="*/ 6098727 w 6532646"/>
              <a:gd name="connsiteY2" fmla="*/ 161492 h 5470357"/>
              <a:gd name="connsiteX3" fmla="*/ 6532646 w 6532646"/>
              <a:gd name="connsiteY3" fmla="*/ 1875171 h 5470357"/>
              <a:gd name="connsiteX4" fmla="*/ 2937460 w 6532646"/>
              <a:gd name="connsiteY4" fmla="*/ 5470357 h 5470357"/>
              <a:gd name="connsiteX5" fmla="*/ 163240 w 6532646"/>
              <a:gd name="connsiteY5" fmla="*/ 4162043 h 5470357"/>
              <a:gd name="connsiteX6" fmla="*/ 0 w 6532646"/>
              <a:gd name="connsiteY6" fmla="*/ 3943746 h 54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32646" h="5470357">
                <a:moveTo>
                  <a:pt x="0" y="0"/>
                </a:moveTo>
                <a:lnTo>
                  <a:pt x="6000618" y="0"/>
                </a:lnTo>
                <a:lnTo>
                  <a:pt x="6098727" y="161492"/>
                </a:lnTo>
                <a:cubicBezTo>
                  <a:pt x="6375457" y="670906"/>
                  <a:pt x="6532646" y="1254682"/>
                  <a:pt x="6532646" y="1875171"/>
                </a:cubicBezTo>
                <a:cubicBezTo>
                  <a:pt x="6532646" y="3860737"/>
                  <a:pt x="4923026" y="5470357"/>
                  <a:pt x="2937460" y="5470357"/>
                </a:cubicBezTo>
                <a:cubicBezTo>
                  <a:pt x="1820579" y="5470357"/>
                  <a:pt x="822650" y="4961063"/>
                  <a:pt x="163240" y="4162043"/>
                </a:cubicBezTo>
                <a:lnTo>
                  <a:pt x="0" y="39437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FC91C-80A3-4B52-B579-11C632E7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650" y="3698973"/>
            <a:ext cx="5117350" cy="640080"/>
          </a:xfrm>
        </p:spPr>
        <p:txBody>
          <a:bodyPr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67AB-EF55-4F72-9B85-B8EC69A6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4D292-55DA-4D08-B17E-ACE5FA50D9C1}" type="datetime1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83CA8-E341-4099-A391-671AE353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4C484B-A738-42FF-B046-03CBEC0DF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5A2FB0-9CD1-48A1-ADF9-A919F02759B3}"/>
              </a:ext>
            </a:extLst>
          </p:cNvPr>
          <p:cNvSpPr/>
          <p:nvPr userDrawn="1"/>
        </p:nvSpPr>
        <p:spPr>
          <a:xfrm>
            <a:off x="6096000" y="3563567"/>
            <a:ext cx="942975" cy="9429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D95B0D-8F05-430D-B872-D3B51CE4AB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76977" y="4392853"/>
            <a:ext cx="4710223" cy="64008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82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yellow surface&#10;&#10;Description automatically generated with low confidence">
            <a:extLst>
              <a:ext uri="{FF2B5EF4-FFF2-40B4-BE49-F238E27FC236}">
                <a16:creationId xmlns:a16="http://schemas.microsoft.com/office/drawing/2014/main" id="{01CDD7BF-5523-4041-8061-934444663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6" r="480" b="68187"/>
          <a:stretch/>
        </p:blipFill>
        <p:spPr>
          <a:xfrm>
            <a:off x="4279900" y="6485860"/>
            <a:ext cx="7912100" cy="3721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B7EDB3-1F32-4125-8CB3-0EEFA3751E49}"/>
              </a:ext>
            </a:extLst>
          </p:cNvPr>
          <p:cNvSpPr/>
          <p:nvPr userDrawn="1"/>
        </p:nvSpPr>
        <p:spPr>
          <a:xfrm>
            <a:off x="0" y="6485860"/>
            <a:ext cx="9962707" cy="372140"/>
          </a:xfrm>
          <a:prstGeom prst="rect">
            <a:avLst/>
          </a:prstGeom>
          <a:gradFill flip="none" rotWithShape="1">
            <a:gsLst>
              <a:gs pos="61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4CD2C-CABF-4687-A303-B09BF680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B073B-8565-4118-BD9A-4526647FF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485900"/>
            <a:ext cx="11201400" cy="4764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99A6F-D0FF-429A-B74B-988691ACF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62200" y="6559169"/>
            <a:ext cx="3566160" cy="219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BC873-8801-48F4-81EC-CC141B104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8526" y="6559169"/>
            <a:ext cx="481974" cy="21945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5915699-0F63-4C61-80D8-C6D5EC39C3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58534-20FF-428C-A5B5-E792690EEF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57325" y="6559169"/>
            <a:ext cx="914400" cy="2194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E00B8AE-DF69-4F86-ADE3-928BC0E92655}" type="datetime1">
              <a:rPr lang="en-US" smtClean="0"/>
              <a:t>9/16/2023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76DEE15-4979-469B-8A1E-7FC35BE4BE9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" y="5939940"/>
            <a:ext cx="1188720" cy="83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95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8" r:id="rId4"/>
    <p:sldLayoutId id="2147483656" r:id="rId5"/>
    <p:sldLayoutId id="2147483651" r:id="rId6"/>
    <p:sldLayoutId id="2147483652" r:id="rId7"/>
    <p:sldLayoutId id="2147483654" r:id="rId8"/>
    <p:sldLayoutId id="2147483661" r:id="rId9"/>
    <p:sldLayoutId id="2147483660" r:id="rId10"/>
    <p:sldLayoutId id="2147483657" r:id="rId11"/>
    <p:sldLayoutId id="2147483655" r:id="rId12"/>
    <p:sldLayoutId id="214748366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pos="312" userDrawn="1">
          <p15:clr>
            <a:srgbClr val="F26B43"/>
          </p15:clr>
        </p15:guide>
        <p15:guide id="3" pos="7368" userDrawn="1">
          <p15:clr>
            <a:srgbClr val="F26B43"/>
          </p15:clr>
        </p15:guide>
        <p15:guide id="4" orient="horz" pos="9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5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lowerillust.com/html/rose/rose6016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em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8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://flowerillust.com/html/rose/rose6016.html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8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lowerillust.com/html/rose/rose6016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8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lowerillust.com/html/rose/rose6016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image" Target="../media/image6.emf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emf"/><Relationship Id="rId5" Type="http://schemas.openxmlformats.org/officeDocument/2006/relationships/image" Target="../media/image7.emf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image" Target="../media/image6.emf"/><Relationship Id="rId4" Type="http://schemas.openxmlformats.org/officeDocument/2006/relationships/image" Target="../media/image2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31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32.emf"/><Relationship Id="rId4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image" Target="../media/image6.emf"/><Relationship Id="rId4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7.emf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2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28.emf"/><Relationship Id="rId4" Type="http://schemas.openxmlformats.org/officeDocument/2006/relationships/image" Target="../media/image2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emf"/><Relationship Id="rId5" Type="http://schemas.openxmlformats.org/officeDocument/2006/relationships/image" Target="../media/image6.emf"/><Relationship Id="rId4" Type="http://schemas.openxmlformats.org/officeDocument/2006/relationships/image" Target="../media/image33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7.em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9.emf"/><Relationship Id="rId4" Type="http://schemas.openxmlformats.org/officeDocument/2006/relationships/image" Target="../media/image3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emf"/><Relationship Id="rId4" Type="http://schemas.openxmlformats.org/officeDocument/2006/relationships/image" Target="../media/image43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9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://flowerillust.com/html/rose/rose6016.html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://flowerillust.com/html/rose/rose6016.html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5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lowerillust.com/html/rose/rose6016.htm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EF68-433B-4884-B280-334BD444E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8799" y="2625784"/>
            <a:ext cx="10563201" cy="1616074"/>
          </a:xfrm>
        </p:spPr>
        <p:txBody>
          <a:bodyPr/>
          <a:lstStyle/>
          <a:p>
            <a: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Study on characteristic aroma in special beers brewed with coriander seeds: Profiling of flavor compounds derived from different growing areas</a:t>
            </a:r>
            <a:b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</a:br>
            <a:b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</a:br>
            <a:b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</a:br>
            <a:b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</a:br>
            <a:b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</a:br>
            <a:b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</a:br>
            <a:b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ＭＳ 明朝" panose="02020609040205080304" pitchFamily="17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Kiyoshi</a:t>
            </a:r>
            <a:r>
              <a:rPr lang="ja-JP" alt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Takoi,</a:t>
            </a:r>
            <a:r>
              <a:rPr lang="ja-JP" alt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PhD</a:t>
            </a:r>
            <a:b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</a:br>
            <a: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SAPPORO</a:t>
            </a:r>
            <a:r>
              <a:rPr lang="ja-JP" alt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BREWERIES</a:t>
            </a:r>
            <a:r>
              <a:rPr lang="ja-JP" alt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 </a:t>
            </a:r>
            <a:r>
              <a:rPr lang="en-US" altLang="ja-JP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Arial" panose="020B0604020202020204" pitchFamily="34" charset="0"/>
              </a:rPr>
              <a:t>LTD.</a:t>
            </a:r>
            <a:endParaRPr lang="en-US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A314D7-46B0-4207-9B73-EADBEA71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567" y="2566409"/>
            <a:ext cx="5008681" cy="273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308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19001D1-491D-E602-476B-9018D4399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9" y="1258719"/>
            <a:ext cx="11989613" cy="303428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4A2BFAB-305D-1E22-48DA-071AFDFA5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Biotransformation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hop-derived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monoterpene</a:t>
            </a:r>
            <a:r>
              <a:rPr lang="ja-JP" altLang="en-US" dirty="0"/>
              <a:t> </a:t>
            </a:r>
            <a:r>
              <a:rPr lang="en-US" altLang="ja-JP" dirty="0"/>
              <a:t>alcohols</a:t>
            </a:r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1925B773-41A5-4182-AE86-60317B65D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915" y="4356178"/>
            <a:ext cx="7368550" cy="15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Hop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variety 	Hop dosage	Beer type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		(late hopping):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Trial 1 &amp; 3	</a:t>
            </a:r>
            <a:r>
              <a:rPr lang="en-US" altLang="ja-JP" sz="1600" dirty="0">
                <a:solidFill>
                  <a:srgbClr val="FF0000"/>
                </a:solidFill>
                <a:ea typeface="メイリオ" panose="020B0604030504040204" pitchFamily="50" charset="-128"/>
              </a:rPr>
              <a:t> Citra </a:t>
            </a:r>
            <a:r>
              <a:rPr lang="en-US" altLang="ja-JP" sz="1600" dirty="0">
                <a:ea typeface="メイリオ" panose="020B0604030504040204" pitchFamily="50" charset="-128"/>
              </a:rPr>
              <a:t>		0.8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 malt 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Trial 2		</a:t>
            </a:r>
            <a:r>
              <a:rPr lang="en-US" altLang="ja-JP" sz="1600" dirty="0">
                <a:solidFill>
                  <a:srgbClr val="FF0000"/>
                </a:solidFill>
                <a:ea typeface="メイリオ" panose="020B0604030504040204" pitchFamily="50" charset="-128"/>
              </a:rPr>
              <a:t> Citra </a:t>
            </a:r>
            <a:r>
              <a:rPr lang="en-US" altLang="ja-JP" sz="1600" dirty="0">
                <a:ea typeface="メイリオ" panose="020B0604030504040204" pitchFamily="50" charset="-128"/>
              </a:rPr>
              <a:t>		0.4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</a:t>
            </a:r>
            <a:r>
              <a:rPr lang="en-US" altLang="ja-JP" sz="1600" dirty="0" err="1">
                <a:ea typeface="メイリオ" panose="020B0604030504040204" pitchFamily="50" charset="-128"/>
              </a:rPr>
              <a:t>Happoshu</a:t>
            </a: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F.: fermentation, S.: storage</a:t>
            </a:r>
          </a:p>
        </p:txBody>
      </p:sp>
      <p:pic>
        <p:nvPicPr>
          <p:cNvPr id="13" name="Picture 8" descr="http://sore.hontonano.jp/images/stories/vector/flower-08-b.png">
            <a:extLst>
              <a:ext uri="{FF2B5EF4-FFF2-40B4-BE49-F238E27FC236}">
                <a16:creationId xmlns:a16="http://schemas.microsoft.com/office/drawing/2014/main" id="{12F09C18-056E-4382-B5B9-862EF687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99" y="1295259"/>
            <a:ext cx="7667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フリー素材_画像サンプル-花・桃色ローズ">
            <a:hlinkClick r:id="rId6"/>
            <a:extLst>
              <a:ext uri="{FF2B5EF4-FFF2-40B4-BE49-F238E27FC236}">
                <a16:creationId xmlns:a16="http://schemas.microsoft.com/office/drawing/2014/main" id="{91C711F4-1BF8-47DF-98EA-4ABB4188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36" y="1318079"/>
            <a:ext cx="754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dog.syuriken.jp/img/i/free/free-lime1.jpg">
            <a:extLst>
              <a:ext uri="{FF2B5EF4-FFF2-40B4-BE49-F238E27FC236}">
                <a16:creationId xmlns:a16="http://schemas.microsoft.com/office/drawing/2014/main" id="{594C7883-CD82-4A9D-808F-F50D918D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6" y="1319918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10F2DE-280F-4502-86DA-7667DF87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1838" y="3979035"/>
            <a:ext cx="3389312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AutoShape 34">
            <a:extLst>
              <a:ext uri="{FF2B5EF4-FFF2-40B4-BE49-F238E27FC236}">
                <a16:creationId xmlns:a16="http://schemas.microsoft.com/office/drawing/2014/main" id="{ED3BE880-29A9-4489-8FC8-3744D617C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725" y="1425141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008000">
              <a:alpha val="50195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49C08B7A-4E78-4D54-B4F3-F87A71CCA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500" y="2190839"/>
            <a:ext cx="1447800" cy="539972"/>
          </a:xfrm>
          <a:prstGeom prst="wedgeRoundRectCallout">
            <a:avLst>
              <a:gd name="adj1" fmla="val 43138"/>
              <a:gd name="adj2" fmla="val 10942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15-20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remained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E9D08804-92BB-4F77-8EA6-583E52651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765" y="501629"/>
            <a:ext cx="1592580" cy="593969"/>
          </a:xfrm>
          <a:prstGeom prst="wedgeRoundRectCallout">
            <a:avLst>
              <a:gd name="adj1" fmla="val 49343"/>
              <a:gd name="adj2" fmla="val 10833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10-20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generated</a:t>
            </a:r>
          </a:p>
        </p:txBody>
      </p:sp>
      <p:sp>
        <p:nvSpPr>
          <p:cNvPr id="17" name="AutoShape 34">
            <a:extLst>
              <a:ext uri="{FF2B5EF4-FFF2-40B4-BE49-F238E27FC236}">
                <a16:creationId xmlns:a16="http://schemas.microsoft.com/office/drawing/2014/main" id="{BB285FD7-B24C-40A3-A8D4-9904498CE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9793" y="1506289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008000">
              <a:alpha val="50195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AED0DFE3-CFBD-49F6-B3C6-E19449CF4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277" y="4385756"/>
            <a:ext cx="10719060" cy="1839162"/>
          </a:xfrm>
          <a:prstGeom prst="roundRect">
            <a:avLst>
              <a:gd name="adj" fmla="val 16667"/>
            </a:avLst>
          </a:prstGeom>
          <a:solidFill>
            <a:srgbClr val="FFFF99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ja-JP" sz="2400" b="1" dirty="0">
                <a:latin typeface="+mn-lt"/>
                <a:ea typeface="メイリオ" pitchFamily="50" charset="-128"/>
                <a:cs typeface="メイリオ" pitchFamily="50" charset="-128"/>
              </a:rPr>
              <a:t>Hopped beer fermentation </a:t>
            </a:r>
            <a:r>
              <a:rPr lang="en-US" altLang="ja-JP" sz="2400" b="1" baseline="30000" dirty="0">
                <a:latin typeface="+mn-lt"/>
                <a:ea typeface="メイリオ" pitchFamily="50" charset="-128"/>
                <a:cs typeface="メイリオ" pitchFamily="50" charset="-128"/>
              </a:rPr>
              <a:t>6, 7)</a:t>
            </a:r>
            <a:r>
              <a:rPr lang="en-US" altLang="ja-JP" sz="2400" b="1" dirty="0">
                <a:latin typeface="+mn-lt"/>
                <a:ea typeface="メイリオ" pitchFamily="50" charset="-128"/>
                <a:cs typeface="メイリオ" pitchFamily="50" charset="-128"/>
              </a:rPr>
              <a:t>:</a:t>
            </a:r>
          </a:p>
          <a:p>
            <a:pPr eaLnBrk="1" hangingPunct="1">
              <a:lnSpc>
                <a:spcPts val="1200"/>
              </a:lnSpc>
              <a:defRPr/>
            </a:pPr>
            <a:endParaRPr lang="en-US" altLang="ja-JP" sz="2200" b="1" dirty="0">
              <a:solidFill>
                <a:srgbClr val="FF0000"/>
              </a:solidFill>
              <a:latin typeface="+mn-lt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defRPr/>
            </a:pP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-Geraniol drastically</a:t>
            </a:r>
            <a:r>
              <a:rPr lang="ja-JP" altLang="en-US" sz="22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decreased,</a:t>
            </a:r>
            <a:r>
              <a:rPr lang="ja-JP" altLang="en-US" sz="22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however</a:t>
            </a:r>
            <a:r>
              <a:rPr lang="ja-JP" altLang="en-US" sz="22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remained in</a:t>
            </a:r>
            <a:r>
              <a:rPr lang="ja-JP" altLang="en-US" sz="22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the</a:t>
            </a:r>
            <a:r>
              <a:rPr lang="ja-JP" altLang="en-US" sz="22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beers.</a:t>
            </a:r>
            <a:endParaRPr lang="en-US" altLang="ja-JP" sz="2200" b="1" baseline="30000" dirty="0">
              <a:latin typeface="+mn-lt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lnSpc>
                <a:spcPts val="1200"/>
              </a:lnSpc>
              <a:defRPr/>
            </a:pPr>
            <a:endParaRPr lang="en-US" altLang="ja-JP" sz="2200" b="1" dirty="0">
              <a:latin typeface="+mn-lt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defRPr/>
            </a:pP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-β-Citronellol was almost absent in the</a:t>
            </a:r>
            <a:r>
              <a:rPr lang="ja-JP" altLang="en-US" sz="22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wort and gently increased </a:t>
            </a:r>
          </a:p>
          <a:p>
            <a:pPr eaLnBrk="1" hangingPunct="1">
              <a:defRPr/>
            </a:pPr>
            <a:r>
              <a:rPr lang="ja-JP" altLang="en-US" sz="2200" b="1" dirty="0">
                <a:latin typeface="+mn-lt"/>
                <a:ea typeface="メイリオ" pitchFamily="50" charset="-128"/>
                <a:cs typeface="メイリオ" pitchFamily="50" charset="-128"/>
              </a:rPr>
              <a:t>  </a:t>
            </a: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during total fermentation</a:t>
            </a:r>
            <a:r>
              <a:rPr lang="ja-JP" altLang="en-US" sz="22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period.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FB76DC5E-3C10-4335-9CD1-7D21D4015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6)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2010a. </a:t>
            </a:r>
            <a:r>
              <a:rPr lang="ja-JP" altLang="en-US" sz="1200" dirty="0"/>
              <a:t> </a:t>
            </a: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643803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Change in flavor impression by synergy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BD3F1-9741-4E50-B7DC-5DE11068E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00550"/>
            <a:ext cx="33528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Simulation of the composition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of monoterpene alcohols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in the 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Citra</a:t>
            </a:r>
            <a:r>
              <a:rPr lang="it-IT" altLang="ja-JP" sz="1600" dirty="0">
                <a:latin typeface="Verdana" panose="020B0604030504040204" pitchFamily="34" charset="0"/>
              </a:rPr>
              <a:t> beer (Trial 1)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-70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Linalool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-15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Geraniol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-20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l-GR" altLang="ja-JP" sz="1600" dirty="0">
                <a:latin typeface="Verdana" panose="020B0604030504040204" pitchFamily="34" charset="0"/>
              </a:rPr>
              <a:t>β-</a:t>
            </a:r>
            <a:r>
              <a:rPr lang="it-IT" altLang="ja-JP" sz="1600" dirty="0">
                <a:latin typeface="Verdana" panose="020B0604030504040204" pitchFamily="34" charset="0"/>
              </a:rPr>
              <a:t>Citronellol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283E52-543C-44EC-A2CF-777A4A74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70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Linalool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366B384-092F-4668-8F13-9D5674B6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313A0BC5-0A25-429B-A8D6-0172D9BF9070}"/>
              </a:ext>
            </a:extLst>
          </p:cNvPr>
          <p:cNvSpPr txBox="1">
            <a:spLocks noChangeArrowheads="1"/>
          </p:cNvSpPr>
          <p:nvPr/>
        </p:nvSpPr>
        <p:spPr>
          <a:xfrm>
            <a:off x="4083131" y="5754584"/>
            <a:ext cx="5029200" cy="228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800" indent="-812800">
              <a:lnSpc>
                <a:spcPct val="80000"/>
              </a:lnSpc>
              <a:buFontTx/>
              <a:buNone/>
            </a:pPr>
            <a:r>
              <a:rPr lang="en-US" altLang="ja-JP" sz="1400">
                <a:latin typeface="Verdana" panose="020B0604030504040204" pitchFamily="34" charset="0"/>
              </a:rPr>
              <a:t>in model solution (5% v/v Ethanol, Carbonated)</a:t>
            </a:r>
            <a:endParaRPr lang="en-US" altLang="ja-JP" sz="1400" dirty="0">
              <a:latin typeface="Verdana" panose="020B060403050404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C69B9C-329C-42C3-9765-0A8E7E1C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09606"/>
            <a:ext cx="7571531" cy="6256303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DB70FB8C-570C-4044-A804-68643A89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AC227CF-7019-4D2A-8B36-51A31CDFA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836" y="3979035"/>
            <a:ext cx="3389312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1E3F45F-E6BA-6869-639A-4678E6ADB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49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986FBF3-8F7E-407B-84B3-D56C07FEF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09606"/>
            <a:ext cx="7571531" cy="6256303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Change in flavor impression by synergy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BD3F1-9741-4E50-B7DC-5DE11068E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00550"/>
            <a:ext cx="33528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Simulation of the composition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of monoterpene alcohols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in the 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Citra</a:t>
            </a:r>
            <a:r>
              <a:rPr lang="it-IT" altLang="ja-JP" sz="1600" dirty="0">
                <a:latin typeface="Verdana" panose="020B0604030504040204" pitchFamily="34" charset="0"/>
              </a:rPr>
              <a:t> beer (Trial 1)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-70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Linalool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-15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Geraniol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-20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l-GR" altLang="ja-JP" sz="1600" dirty="0">
                <a:latin typeface="Verdana" panose="020B0604030504040204" pitchFamily="34" charset="0"/>
              </a:rPr>
              <a:t>β-</a:t>
            </a:r>
            <a:r>
              <a:rPr lang="it-IT" altLang="ja-JP" sz="1600" dirty="0">
                <a:latin typeface="Verdana" panose="020B0604030504040204" pitchFamily="34" charset="0"/>
              </a:rPr>
              <a:t>Citronellol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283E52-543C-44EC-A2CF-777A4A74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70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Linalool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366B384-092F-4668-8F13-9D5674B6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313A0BC5-0A25-429B-A8D6-0172D9BF9070}"/>
              </a:ext>
            </a:extLst>
          </p:cNvPr>
          <p:cNvSpPr txBox="1">
            <a:spLocks noChangeArrowheads="1"/>
          </p:cNvSpPr>
          <p:nvPr/>
        </p:nvSpPr>
        <p:spPr>
          <a:xfrm>
            <a:off x="4083131" y="5754584"/>
            <a:ext cx="5029200" cy="228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800" indent="-812800">
              <a:lnSpc>
                <a:spcPct val="80000"/>
              </a:lnSpc>
              <a:buFontTx/>
              <a:buNone/>
            </a:pPr>
            <a:r>
              <a:rPr lang="en-US" altLang="ja-JP" sz="1400">
                <a:latin typeface="Verdana" panose="020B0604030504040204" pitchFamily="34" charset="0"/>
              </a:rPr>
              <a:t>in model solution (5% v/v Ethanol, Carbonated)</a:t>
            </a:r>
            <a:endParaRPr lang="en-US" altLang="ja-JP" sz="1400" dirty="0">
              <a:latin typeface="Verdana" panose="020B0604030504040204" pitchFamily="34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465BC196-E8DF-4821-BB26-987DFB1D9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3622" y="3646081"/>
            <a:ext cx="3163316" cy="1485413"/>
          </a:xfrm>
          <a:prstGeom prst="wedgeRoundRectCallout">
            <a:avLst>
              <a:gd name="adj1" fmla="val -90324"/>
              <a:gd name="adj2" fmla="val 3386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Verdana" panose="020B0604030504040204" pitchFamily="34" charset="0"/>
              </a:rPr>
              <a:t>With the coexistence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Verdana" panose="020B0604030504040204" pitchFamily="34" charset="0"/>
              </a:rPr>
              <a:t>of all compounds,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Verdana" panose="020B0604030504040204" pitchFamily="34" charset="0"/>
              </a:rPr>
              <a:t>citrus character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Verdana" panose="020B0604030504040204" pitchFamily="34" charset="0"/>
              </a:rPr>
              <a:t>was maximized.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EB25F57C-8FC3-4EEA-B4A3-F5FF277B3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12FE193A-4BD0-4005-9AE8-6047FC041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5" y="1435930"/>
            <a:ext cx="276542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70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Linalool</a:t>
            </a:r>
          </a:p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15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Geraniol</a:t>
            </a:r>
          </a:p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20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</a:t>
            </a:r>
            <a:r>
              <a:rPr lang="el-GR" altLang="ja-JP" sz="1800" dirty="0">
                <a:latin typeface="Verdana" panose="020B0604030504040204" pitchFamily="34" charset="0"/>
              </a:rPr>
              <a:t>β-</a:t>
            </a:r>
            <a:r>
              <a:rPr lang="it-IT" altLang="ja-JP" sz="1800" dirty="0">
                <a:latin typeface="Verdana" panose="020B0604030504040204" pitchFamily="34" charset="0"/>
              </a:rPr>
              <a:t>Citronellol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54B0D72E-D336-4B03-A991-B0E34E66B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0359" y="1433955"/>
            <a:ext cx="2765425" cy="1143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E436605-ACAB-47D4-AB79-6E9764B56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836" y="3979035"/>
            <a:ext cx="3389312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DA153DC7-6533-0D41-4189-5E91F7015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4" name="Picture 4" descr="http://dog.syuriken.jp/img/i/free/free-lime1.jpg">
            <a:extLst>
              <a:ext uri="{FF2B5EF4-FFF2-40B4-BE49-F238E27FC236}">
                <a16:creationId xmlns:a16="http://schemas.microsoft.com/office/drawing/2014/main" id="{65A5A7E6-2C33-7B7B-DFE9-79CB1B076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498" y="5191273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5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1367D31-D0D4-44FD-BA0A-149CF7B0A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07" y="3534385"/>
            <a:ext cx="5008681" cy="273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95941"/>
            <a:ext cx="11201400" cy="64008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What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are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seeds?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83741E-9610-4243-9329-9FAD0087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94" y="963388"/>
            <a:ext cx="11845384" cy="4499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Coriander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contain mainly </a:t>
            </a:r>
            <a:r>
              <a:rPr kumimoji="1"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linalool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(&gt;70% in oils), subsequently several terpenoids such as </a:t>
            </a:r>
            <a:r>
              <a:rPr kumimoji="1"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geraniol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geranyl acetate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α-pinene,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15FF77-0999-4BA2-924F-FD0CE5C4D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51" y="4263554"/>
            <a:ext cx="2197505" cy="1419425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1FDBD3-81FF-43E3-B1C1-E50751293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1)</a:t>
            </a:r>
            <a:r>
              <a:rPr lang="ja-JP" altLang="en-US" sz="1200" dirty="0"/>
              <a:t> </a:t>
            </a:r>
            <a:r>
              <a:rPr lang="en-US" altLang="ja-JP" sz="1200" dirty="0" err="1"/>
              <a:t>Smallfield</a:t>
            </a:r>
            <a:r>
              <a:rPr lang="en-US" altLang="ja-JP" sz="1200" dirty="0"/>
              <a:t>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2001.  2) Gil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2002.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26EA369-AAD9-366F-3B3D-4AF528641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01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7ABE389-C763-A83A-0B35-A3FD408D1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92" y="1257055"/>
            <a:ext cx="11989613" cy="3034284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3EBA866-A9C6-446A-A058-1976558D9D8B}"/>
              </a:ext>
            </a:extLst>
          </p:cNvPr>
          <p:cNvSpPr txBox="1">
            <a:spLocks/>
          </p:cNvSpPr>
          <p:nvPr/>
        </p:nvSpPr>
        <p:spPr>
          <a:xfrm>
            <a:off x="174668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Biotransformation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coriander</a:t>
            </a:r>
            <a:r>
              <a:rPr lang="ja-JP" altLang="en-US" dirty="0"/>
              <a:t> </a:t>
            </a:r>
            <a:r>
              <a:rPr lang="en-US" altLang="ja-JP" dirty="0"/>
              <a:t>seeds-derived</a:t>
            </a:r>
            <a:r>
              <a:rPr lang="ja-JP" altLang="en-US" dirty="0"/>
              <a:t> </a:t>
            </a:r>
            <a:r>
              <a:rPr lang="en-US" altLang="ja-JP" dirty="0"/>
              <a:t>monoterpene</a:t>
            </a:r>
            <a:r>
              <a:rPr lang="ja-JP" altLang="en-US" dirty="0"/>
              <a:t> </a:t>
            </a:r>
            <a:r>
              <a:rPr lang="en-US" altLang="ja-JP" dirty="0"/>
              <a:t>alcohols</a:t>
            </a:r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B242C6-D2C7-42E3-A15C-EDFC78716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39E67AD-487D-41FB-A59E-BDF73D283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661" y="4356178"/>
            <a:ext cx="7368550" cy="15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Coriander seeds	Beer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type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dosage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Coriander 1 	 0.5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malt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Coriander 2	 0.75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malt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F.: fermentation, S.: storage</a:t>
            </a:r>
          </a:p>
        </p:txBody>
      </p:sp>
      <p:pic>
        <p:nvPicPr>
          <p:cNvPr id="10" name="Picture 8" descr="http://sore.hontonano.jp/images/stories/vector/flower-08-b.png">
            <a:extLst>
              <a:ext uri="{FF2B5EF4-FFF2-40B4-BE49-F238E27FC236}">
                <a16:creationId xmlns:a16="http://schemas.microsoft.com/office/drawing/2014/main" id="{C26E2548-4810-4AF8-BD03-54DC5403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77" y="1318079"/>
            <a:ext cx="7667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フリー素材_画像サンプル-花・桃色ローズ">
            <a:hlinkClick r:id="rId5"/>
            <a:extLst>
              <a:ext uri="{FF2B5EF4-FFF2-40B4-BE49-F238E27FC236}">
                <a16:creationId xmlns:a16="http://schemas.microsoft.com/office/drawing/2014/main" id="{3FD22096-AC27-43D4-99A1-EE9816A2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98" y="1318079"/>
            <a:ext cx="754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dog.syuriken.jp/img/i/free/free-lime1.jpg">
            <a:extLst>
              <a:ext uri="{FF2B5EF4-FFF2-40B4-BE49-F238E27FC236}">
                <a16:creationId xmlns:a16="http://schemas.microsoft.com/office/drawing/2014/main" id="{9E237EFD-6D25-435C-B9C0-697A8B1D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16" y="1973062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A46715-A65D-4ACE-A589-33E286D002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E4EEF4E-F9F7-1A92-4A86-9DB884C7A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7C73BED2-DBF6-C263-D3BC-A2E7B291B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598" y="1768767"/>
            <a:ext cx="359311" cy="601975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46F7C83-494C-B12F-072F-DB7E43506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600" y="1417783"/>
            <a:ext cx="359311" cy="801229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35941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2F8416-A7F9-54BE-CE0D-953A1EB42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9" y="1258720"/>
            <a:ext cx="11989613" cy="303428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174E43A-DE02-02BF-5E81-3FC03274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B7B242C6-D2C7-42E3-A15C-EDFC78716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39E67AD-487D-41FB-A59E-BDF73D283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661" y="4356178"/>
            <a:ext cx="7368550" cy="15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Coriander seeds	Beer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type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dosage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Coriander 1 	 0.5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malt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Coriander 2	 0.75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malt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F.: fermentation, S.: storage</a:t>
            </a:r>
          </a:p>
        </p:txBody>
      </p:sp>
      <p:pic>
        <p:nvPicPr>
          <p:cNvPr id="10" name="Picture 8" descr="http://sore.hontonano.jp/images/stories/vector/flower-08-b.png">
            <a:extLst>
              <a:ext uri="{FF2B5EF4-FFF2-40B4-BE49-F238E27FC236}">
                <a16:creationId xmlns:a16="http://schemas.microsoft.com/office/drawing/2014/main" id="{C26E2548-4810-4AF8-BD03-54DC5403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77" y="1318079"/>
            <a:ext cx="7667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フリー素材_画像サンプル-花・桃色ローズ">
            <a:hlinkClick r:id="rId6"/>
            <a:extLst>
              <a:ext uri="{FF2B5EF4-FFF2-40B4-BE49-F238E27FC236}">
                <a16:creationId xmlns:a16="http://schemas.microsoft.com/office/drawing/2014/main" id="{3FD22096-AC27-43D4-99A1-EE9816A2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98" y="1318079"/>
            <a:ext cx="754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dog.syuriken.jp/img/i/free/free-lime1.jpg">
            <a:extLst>
              <a:ext uri="{FF2B5EF4-FFF2-40B4-BE49-F238E27FC236}">
                <a16:creationId xmlns:a16="http://schemas.microsoft.com/office/drawing/2014/main" id="{9E237EFD-6D25-435C-B9C0-697A8B1D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16" y="1973062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A46715-A65D-4ACE-A589-33E286D002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utoShape 7">
            <a:extLst>
              <a:ext uri="{FF2B5EF4-FFF2-40B4-BE49-F238E27FC236}">
                <a16:creationId xmlns:a16="http://schemas.microsoft.com/office/drawing/2014/main" id="{CD5D22F7-5198-4898-8169-F485732C2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500" y="2072086"/>
            <a:ext cx="1447800" cy="539972"/>
          </a:xfrm>
          <a:prstGeom prst="wedgeRoundRectCallout">
            <a:avLst>
              <a:gd name="adj1" fmla="val 43138"/>
              <a:gd name="adj2" fmla="val 10942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25-35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remained</a:t>
            </a: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C2E3B812-0C0D-46AD-AFAE-035B0468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538" y="736486"/>
            <a:ext cx="1592580" cy="593969"/>
          </a:xfrm>
          <a:prstGeom prst="wedgeRoundRectCallout">
            <a:avLst>
              <a:gd name="adj1" fmla="val 49343"/>
              <a:gd name="adj2" fmla="val 10833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20-30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generated</a:t>
            </a:r>
          </a:p>
        </p:txBody>
      </p:sp>
      <p:sp>
        <p:nvSpPr>
          <p:cNvPr id="20" name="AutoShape 34">
            <a:extLst>
              <a:ext uri="{FF2B5EF4-FFF2-40B4-BE49-F238E27FC236}">
                <a16:creationId xmlns:a16="http://schemas.microsoft.com/office/drawing/2014/main" id="{A932287F-1720-4121-B34E-E58497C8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9793" y="1506289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008000">
              <a:alpha val="50195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0C0017A-7D21-FFAC-F4D3-1F471940E8D1}"/>
              </a:ext>
            </a:extLst>
          </p:cNvPr>
          <p:cNvSpPr txBox="1">
            <a:spLocks/>
          </p:cNvSpPr>
          <p:nvPr/>
        </p:nvSpPr>
        <p:spPr>
          <a:xfrm>
            <a:off x="174668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Biotransformation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coriander</a:t>
            </a:r>
            <a:r>
              <a:rPr lang="ja-JP" altLang="en-US" dirty="0"/>
              <a:t> </a:t>
            </a:r>
            <a:r>
              <a:rPr lang="en-US" altLang="ja-JP" dirty="0"/>
              <a:t>seeds-derived</a:t>
            </a:r>
            <a:r>
              <a:rPr lang="ja-JP" altLang="en-US" dirty="0"/>
              <a:t> </a:t>
            </a:r>
            <a:r>
              <a:rPr lang="en-US" altLang="ja-JP" dirty="0"/>
              <a:t>monoterpene</a:t>
            </a:r>
            <a:r>
              <a:rPr lang="ja-JP" altLang="en-US" dirty="0"/>
              <a:t> </a:t>
            </a:r>
            <a:r>
              <a:rPr lang="en-US" altLang="ja-JP" dirty="0"/>
              <a:t>alcohols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9A4E86-DBDC-77E3-2EA1-B1B88125E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408" y="2398157"/>
            <a:ext cx="359311" cy="601975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9" name="AutoShape 34">
            <a:extLst>
              <a:ext uri="{FF2B5EF4-FFF2-40B4-BE49-F238E27FC236}">
                <a16:creationId xmlns:a16="http://schemas.microsoft.com/office/drawing/2014/main" id="{F2688A0F-B632-46D5-A1BE-31A908EA2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725" y="1425141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008000">
              <a:alpha val="50195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74166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B2F8416-A7F9-54BE-CE0D-953A1EB42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19" y="1258720"/>
            <a:ext cx="11989613" cy="303428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174E43A-DE02-02BF-5E81-3FC03274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B7B242C6-D2C7-42E3-A15C-EDFC78716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39E67AD-487D-41FB-A59E-BDF73D283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661" y="4356178"/>
            <a:ext cx="7368550" cy="15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Coriander seeds	Beer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type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dosage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Coriander 1 	 0.5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malt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Coriander 2	 0.75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malt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F.: fermentation, S.: storage</a:t>
            </a:r>
          </a:p>
        </p:txBody>
      </p:sp>
      <p:pic>
        <p:nvPicPr>
          <p:cNvPr id="10" name="Picture 8" descr="http://sore.hontonano.jp/images/stories/vector/flower-08-b.png">
            <a:extLst>
              <a:ext uri="{FF2B5EF4-FFF2-40B4-BE49-F238E27FC236}">
                <a16:creationId xmlns:a16="http://schemas.microsoft.com/office/drawing/2014/main" id="{C26E2548-4810-4AF8-BD03-54DC54039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77" y="1318079"/>
            <a:ext cx="7667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フリー素材_画像サンプル-花・桃色ローズ">
            <a:hlinkClick r:id="rId6"/>
            <a:extLst>
              <a:ext uri="{FF2B5EF4-FFF2-40B4-BE49-F238E27FC236}">
                <a16:creationId xmlns:a16="http://schemas.microsoft.com/office/drawing/2014/main" id="{3FD22096-AC27-43D4-99A1-EE9816A2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98" y="1318079"/>
            <a:ext cx="754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://dog.syuriken.jp/img/i/free/free-lime1.jpg">
            <a:extLst>
              <a:ext uri="{FF2B5EF4-FFF2-40B4-BE49-F238E27FC236}">
                <a16:creationId xmlns:a16="http://schemas.microsoft.com/office/drawing/2014/main" id="{9E237EFD-6D25-435C-B9C0-697A8B1D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916" y="1973062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3A46715-A65D-4ACE-A589-33E286D002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utoShape 7">
            <a:extLst>
              <a:ext uri="{FF2B5EF4-FFF2-40B4-BE49-F238E27FC236}">
                <a16:creationId xmlns:a16="http://schemas.microsoft.com/office/drawing/2014/main" id="{CD5D22F7-5198-4898-8169-F485732C2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500" y="2072086"/>
            <a:ext cx="1447800" cy="539972"/>
          </a:xfrm>
          <a:prstGeom prst="wedgeRoundRectCallout">
            <a:avLst>
              <a:gd name="adj1" fmla="val 43138"/>
              <a:gd name="adj2" fmla="val 10942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25-35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remained</a:t>
            </a: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C2E3B812-0C0D-46AD-AFAE-035B04688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538" y="736486"/>
            <a:ext cx="1592580" cy="593969"/>
          </a:xfrm>
          <a:prstGeom prst="wedgeRoundRectCallout">
            <a:avLst>
              <a:gd name="adj1" fmla="val 49343"/>
              <a:gd name="adj2" fmla="val 10833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20-30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generated</a:t>
            </a:r>
          </a:p>
        </p:txBody>
      </p:sp>
      <p:sp>
        <p:nvSpPr>
          <p:cNvPr id="18" name="AutoShape 4">
            <a:extLst>
              <a:ext uri="{FF2B5EF4-FFF2-40B4-BE49-F238E27FC236}">
                <a16:creationId xmlns:a16="http://schemas.microsoft.com/office/drawing/2014/main" id="{EA5B1A4C-6C8E-482B-A07C-39B002F35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277" y="4385751"/>
            <a:ext cx="10719060" cy="1839162"/>
          </a:xfrm>
          <a:prstGeom prst="roundRect">
            <a:avLst>
              <a:gd name="adj" fmla="val 16667"/>
            </a:avLst>
          </a:prstGeom>
          <a:solidFill>
            <a:srgbClr val="FFFF99">
              <a:alpha val="89803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r>
              <a:rPr lang="en-US" altLang="ja-JP" sz="2400" b="1" dirty="0">
                <a:latin typeface="+mn-lt"/>
                <a:ea typeface="メイリオ" pitchFamily="50" charset="-128"/>
                <a:cs typeface="メイリオ" pitchFamily="50" charset="-128"/>
              </a:rPr>
              <a:t>Fermentation</a:t>
            </a:r>
            <a:r>
              <a:rPr lang="ja-JP" altLang="en-US" sz="24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b="1" dirty="0">
                <a:latin typeface="+mn-lt"/>
                <a:ea typeface="メイリオ" pitchFamily="50" charset="-128"/>
                <a:cs typeface="メイリオ" pitchFamily="50" charset="-128"/>
              </a:rPr>
              <a:t>with</a:t>
            </a:r>
            <a:r>
              <a:rPr lang="ja-JP" altLang="en-US" sz="24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b="1" dirty="0">
                <a:latin typeface="+mn-lt"/>
                <a:ea typeface="メイリオ" pitchFamily="50" charset="-128"/>
                <a:cs typeface="メイリオ" pitchFamily="50" charset="-128"/>
              </a:rPr>
              <a:t>coriander</a:t>
            </a:r>
            <a:r>
              <a:rPr lang="ja-JP" altLang="en-US" sz="2400" b="1" dirty="0"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lang="en-US" altLang="ja-JP" sz="2400" b="1" dirty="0">
                <a:latin typeface="+mn-lt"/>
                <a:ea typeface="メイリオ" pitchFamily="50" charset="-128"/>
                <a:cs typeface="メイリオ" pitchFamily="50" charset="-128"/>
              </a:rPr>
              <a:t>seeds </a:t>
            </a:r>
            <a:r>
              <a:rPr lang="en-US" altLang="ja-JP" sz="2400" b="1" baseline="30000" dirty="0">
                <a:latin typeface="+mn-lt"/>
                <a:ea typeface="メイリオ" pitchFamily="50" charset="-128"/>
                <a:cs typeface="メイリオ" pitchFamily="50" charset="-128"/>
              </a:rPr>
              <a:t>5)</a:t>
            </a:r>
            <a:r>
              <a:rPr lang="en-US" altLang="ja-JP" sz="2400" b="1" dirty="0">
                <a:latin typeface="+mn-lt"/>
                <a:ea typeface="メイリオ" pitchFamily="50" charset="-128"/>
                <a:cs typeface="メイリオ" pitchFamily="50" charset="-128"/>
              </a:rPr>
              <a:t>:</a:t>
            </a:r>
          </a:p>
          <a:p>
            <a:pPr eaLnBrk="1" hangingPunct="1">
              <a:lnSpc>
                <a:spcPts val="1200"/>
              </a:lnSpc>
              <a:defRPr/>
            </a:pPr>
            <a:endParaRPr lang="en-US" altLang="ja-JP" sz="2200" b="1" dirty="0">
              <a:solidFill>
                <a:srgbClr val="FF0000"/>
              </a:solidFill>
              <a:latin typeface="+mn-lt"/>
              <a:ea typeface="メイリオ" pitchFamily="50" charset="-128"/>
              <a:cs typeface="メイリオ" pitchFamily="50" charset="-128"/>
            </a:endParaRPr>
          </a:p>
          <a:p>
            <a:pPr eaLnBrk="1" hangingPunct="1">
              <a:defRPr/>
            </a:pP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-Biotransformation of monoterpene alcohols could occur</a:t>
            </a:r>
          </a:p>
          <a:p>
            <a:pPr eaLnBrk="1" hangingPunct="1">
              <a:defRPr/>
            </a:pPr>
            <a:r>
              <a:rPr lang="en-US" altLang="ja-JP" sz="2200" b="1" dirty="0">
                <a:latin typeface="+mn-lt"/>
                <a:ea typeface="メイリオ" pitchFamily="50" charset="-128"/>
                <a:cs typeface="メイリオ" pitchFamily="50" charset="-128"/>
              </a:rPr>
              <a:t> during fermentation using coriander seeds, as well as using hops.</a:t>
            </a:r>
          </a:p>
        </p:txBody>
      </p:sp>
      <p:sp>
        <p:nvSpPr>
          <p:cNvPr id="20" name="AutoShape 34">
            <a:extLst>
              <a:ext uri="{FF2B5EF4-FFF2-40B4-BE49-F238E27FC236}">
                <a16:creationId xmlns:a16="http://schemas.microsoft.com/office/drawing/2014/main" id="{A932287F-1720-4121-B34E-E58497C80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9793" y="1506289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008000">
              <a:alpha val="50195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F0C0017A-7D21-FFAC-F4D3-1F471940E8D1}"/>
              </a:ext>
            </a:extLst>
          </p:cNvPr>
          <p:cNvSpPr txBox="1">
            <a:spLocks/>
          </p:cNvSpPr>
          <p:nvPr/>
        </p:nvSpPr>
        <p:spPr>
          <a:xfrm>
            <a:off x="174668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Biotransformation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coriander</a:t>
            </a:r>
            <a:r>
              <a:rPr lang="ja-JP" altLang="en-US" dirty="0"/>
              <a:t> </a:t>
            </a:r>
            <a:r>
              <a:rPr lang="en-US" altLang="ja-JP" dirty="0"/>
              <a:t>seeds-derived</a:t>
            </a:r>
            <a:r>
              <a:rPr lang="ja-JP" altLang="en-US" dirty="0"/>
              <a:t> </a:t>
            </a:r>
            <a:r>
              <a:rPr lang="en-US" altLang="ja-JP" dirty="0"/>
              <a:t>monoterpene</a:t>
            </a:r>
            <a:r>
              <a:rPr lang="ja-JP" altLang="en-US" dirty="0"/>
              <a:t> </a:t>
            </a:r>
            <a:r>
              <a:rPr lang="en-US" altLang="ja-JP" dirty="0"/>
              <a:t>alcohols</a:t>
            </a:r>
            <a:endParaRPr lang="en-US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6ADE1C2-482B-6CF2-2D54-B847BD6DA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600" y="1417783"/>
            <a:ext cx="359311" cy="801229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9" name="AutoShape 34">
            <a:extLst>
              <a:ext uri="{FF2B5EF4-FFF2-40B4-BE49-F238E27FC236}">
                <a16:creationId xmlns:a16="http://schemas.microsoft.com/office/drawing/2014/main" id="{F2688A0F-B632-46D5-A1BE-31A908EA2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725" y="1425141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008000">
              <a:alpha val="50195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0F7844-9C04-185D-F0C8-445D06C2E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9408" y="2398157"/>
            <a:ext cx="359311" cy="601975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824662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A36FC3F-C17E-458C-BEF3-FE3F030BE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11403"/>
            <a:ext cx="7571531" cy="6252712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299" y="197524"/>
            <a:ext cx="11696701" cy="7107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Change in flavor impression  by synergy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BD3F1-9741-4E50-B7DC-5DE11068E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00550"/>
            <a:ext cx="33528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Simulation of the composition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of monoterpene alcohols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in the 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C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oriander</a:t>
            </a:r>
            <a:r>
              <a:rPr lang="ja-JP" alt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1</a:t>
            </a:r>
            <a:r>
              <a:rPr lang="it-IT" altLang="ja-JP" sz="1600" dirty="0">
                <a:latin typeface="Verdana" panose="020B0604030504040204" pitchFamily="34" charset="0"/>
              </a:rPr>
              <a:t> beer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-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100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0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Linalool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</a:t>
            </a:r>
            <a:r>
              <a:rPr lang="en-US" altLang="ja-JP" sz="1600" dirty="0">
                <a:latin typeface="Verdana" panose="020B0604030504040204" pitchFamily="34" charset="0"/>
              </a:rPr>
              <a:t>25</a:t>
            </a: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Geraniol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-2</a:t>
            </a:r>
            <a:r>
              <a:rPr lang="en-US" altLang="ja-JP" sz="1600" dirty="0">
                <a:latin typeface="Verdana" panose="020B0604030504040204" pitchFamily="34" charset="0"/>
              </a:rPr>
              <a:t>0</a:t>
            </a: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l-GR" altLang="ja-JP" sz="1600" dirty="0">
                <a:latin typeface="Verdana" panose="020B0604030504040204" pitchFamily="34" charset="0"/>
              </a:rPr>
              <a:t>β-</a:t>
            </a:r>
            <a:r>
              <a:rPr lang="it-IT" altLang="ja-JP" sz="1600" dirty="0">
                <a:latin typeface="Verdana" panose="020B0604030504040204" pitchFamily="34" charset="0"/>
              </a:rPr>
              <a:t>Citronellol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283E52-543C-44EC-A2CF-777A4A74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100</a:t>
            </a:r>
            <a:r>
              <a:rPr lang="it-IT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0 </a:t>
            </a:r>
            <a:r>
              <a:rPr lang="el-GR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g/L Linalool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366B384-092F-4668-8F13-9D5674B6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313A0BC5-0A25-429B-A8D6-0172D9BF9070}"/>
              </a:ext>
            </a:extLst>
          </p:cNvPr>
          <p:cNvSpPr txBox="1">
            <a:spLocks noChangeArrowheads="1"/>
          </p:cNvSpPr>
          <p:nvPr/>
        </p:nvSpPr>
        <p:spPr>
          <a:xfrm>
            <a:off x="4083131" y="5754584"/>
            <a:ext cx="5029200" cy="228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800" indent="-812800">
              <a:lnSpc>
                <a:spcPct val="80000"/>
              </a:lnSpc>
              <a:buFontTx/>
              <a:buNone/>
            </a:pPr>
            <a:r>
              <a:rPr lang="en-US" altLang="ja-JP" sz="1400">
                <a:latin typeface="Verdana" panose="020B0604030504040204" pitchFamily="34" charset="0"/>
              </a:rPr>
              <a:t>in model solution (5% v/v Ethanol, Carbonated)</a:t>
            </a:r>
            <a:endParaRPr lang="en-US" altLang="ja-JP" sz="1400" dirty="0">
              <a:latin typeface="Verdana" panose="020B0604030504040204" pitchFamily="34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DB70FB8C-570C-4044-A804-68643A89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32C1624-21BB-433E-AAD1-1F8047C28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49F0E35-400A-C6BE-D20A-75F923C8A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57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1B3179-384D-4225-8F72-2B91031F7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09603"/>
            <a:ext cx="7571531" cy="6256303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299" y="197524"/>
            <a:ext cx="11696701" cy="7107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Change in flavor impression  by synergy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BD3F1-9741-4E50-B7DC-5DE11068E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00550"/>
            <a:ext cx="33528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Simulation of the composition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of monoterpene alcohols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in the 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C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oriander</a:t>
            </a:r>
            <a:r>
              <a:rPr lang="ja-JP" altLang="en-US" sz="16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1</a:t>
            </a:r>
            <a:r>
              <a:rPr lang="it-IT" altLang="ja-JP" sz="1600" dirty="0">
                <a:latin typeface="Verdana" panose="020B0604030504040204" pitchFamily="34" charset="0"/>
              </a:rPr>
              <a:t> beer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-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100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0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Linalool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</a:t>
            </a:r>
            <a:r>
              <a:rPr lang="en-US" altLang="ja-JP" sz="1600" dirty="0">
                <a:latin typeface="Verdana" panose="020B0604030504040204" pitchFamily="34" charset="0"/>
              </a:rPr>
              <a:t>25</a:t>
            </a: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Geraniol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-2</a:t>
            </a:r>
            <a:r>
              <a:rPr lang="en-US" altLang="ja-JP" sz="1600" dirty="0">
                <a:latin typeface="Verdana" panose="020B0604030504040204" pitchFamily="34" charset="0"/>
              </a:rPr>
              <a:t>0</a:t>
            </a: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l-GR" altLang="ja-JP" sz="1600" dirty="0">
                <a:latin typeface="Verdana" panose="020B0604030504040204" pitchFamily="34" charset="0"/>
              </a:rPr>
              <a:t>β-</a:t>
            </a:r>
            <a:r>
              <a:rPr lang="it-IT" altLang="ja-JP" sz="1600" dirty="0">
                <a:latin typeface="Verdana" panose="020B0604030504040204" pitchFamily="34" charset="0"/>
              </a:rPr>
              <a:t>Citronellol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283E52-543C-44EC-A2CF-777A4A74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100</a:t>
            </a:r>
            <a:r>
              <a:rPr lang="it-IT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0 </a:t>
            </a:r>
            <a:r>
              <a:rPr lang="el-GR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g/L Linalool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366B384-092F-4668-8F13-9D5674B6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313A0BC5-0A25-429B-A8D6-0172D9BF9070}"/>
              </a:ext>
            </a:extLst>
          </p:cNvPr>
          <p:cNvSpPr txBox="1">
            <a:spLocks noChangeArrowheads="1"/>
          </p:cNvSpPr>
          <p:nvPr/>
        </p:nvSpPr>
        <p:spPr>
          <a:xfrm>
            <a:off x="4083131" y="5754584"/>
            <a:ext cx="5029200" cy="228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800" indent="-812800">
              <a:lnSpc>
                <a:spcPct val="80000"/>
              </a:lnSpc>
              <a:buFontTx/>
              <a:buNone/>
            </a:pPr>
            <a:r>
              <a:rPr lang="en-US" altLang="ja-JP" sz="1400">
                <a:latin typeface="Verdana" panose="020B0604030504040204" pitchFamily="34" charset="0"/>
              </a:rPr>
              <a:t>in model solution (5% v/v Ethanol, Carbonated)</a:t>
            </a:r>
            <a:endParaRPr lang="en-US" altLang="ja-JP" sz="1400" dirty="0">
              <a:latin typeface="Verdana" panose="020B0604030504040204" pitchFamily="34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DB70FB8C-570C-4044-A804-68643A89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D222AB87-3A35-4638-8AFF-02B8C6D86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3622" y="3646081"/>
            <a:ext cx="3163316" cy="1485413"/>
          </a:xfrm>
          <a:prstGeom prst="wedgeRoundRectCallout">
            <a:avLst>
              <a:gd name="adj1" fmla="val -90324"/>
              <a:gd name="adj2" fmla="val 3386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Verdana" panose="020B0604030504040204" pitchFamily="34" charset="0"/>
              </a:rPr>
              <a:t>With the coexistence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Verdana" panose="020B0604030504040204" pitchFamily="34" charset="0"/>
              </a:rPr>
              <a:t>of all compounds,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Verdana" panose="020B0604030504040204" pitchFamily="34" charset="0"/>
              </a:rPr>
              <a:t>citrus character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rgbClr val="FF0000"/>
                </a:solidFill>
                <a:latin typeface="Verdana" panose="020B0604030504040204" pitchFamily="34" charset="0"/>
              </a:rPr>
              <a:t>was maximized.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BF59EAB-21E0-422D-AEB8-AE2DDFA2F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5" y="1435930"/>
            <a:ext cx="2765425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100</a:t>
            </a:r>
            <a:r>
              <a:rPr lang="it-IT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0 </a:t>
            </a:r>
            <a:r>
              <a:rPr lang="el-GR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solidFill>
                  <a:srgbClr val="FF0000"/>
                </a:solidFill>
                <a:latin typeface="Verdana" panose="020B0604030504040204" pitchFamily="34" charset="0"/>
              </a:rPr>
              <a:t>g/L Linalool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2</a:t>
            </a:r>
            <a:r>
              <a:rPr lang="it-IT" altLang="ja-JP" sz="1800" dirty="0">
                <a:latin typeface="Verdana" panose="020B0604030504040204" pitchFamily="34" charset="0"/>
              </a:rPr>
              <a:t>5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Geraniol</a:t>
            </a:r>
          </a:p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20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</a:t>
            </a:r>
            <a:r>
              <a:rPr lang="el-GR" altLang="ja-JP" sz="1800" dirty="0">
                <a:latin typeface="Verdana" panose="020B0604030504040204" pitchFamily="34" charset="0"/>
              </a:rPr>
              <a:t>β-</a:t>
            </a:r>
            <a:r>
              <a:rPr lang="it-IT" altLang="ja-JP" sz="1800" dirty="0">
                <a:latin typeface="Verdana" panose="020B0604030504040204" pitchFamily="34" charset="0"/>
              </a:rPr>
              <a:t>Citronellol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093E4CD-0269-4FF3-AC7A-0B4ADE766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0359" y="1433955"/>
            <a:ext cx="2765425" cy="11430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2C3E699-715C-4968-AF97-074B1E12A8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BDA44DB-66A6-ED93-3AB8-EAC47CF60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4" name="Picture 4" descr="http://dog.syuriken.jp/img/i/free/free-lime1.jpg">
            <a:extLst>
              <a:ext uri="{FF2B5EF4-FFF2-40B4-BE49-F238E27FC236}">
                <a16:creationId xmlns:a16="http://schemas.microsoft.com/office/drawing/2014/main" id="{ECB93700-6891-3F88-B5C1-8559A13BB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498" y="5191273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856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1D4BD31-C975-4333-9AD5-91B8725E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698" y="2093991"/>
            <a:ext cx="6491144" cy="43308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D00BBD4-50C7-4EE8-AB9D-53B18BA84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7" y="3534385"/>
            <a:ext cx="5008681" cy="273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95941"/>
            <a:ext cx="11201400" cy="64008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in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the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brewing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Reason 02 コリアンダーシードとオレンジピールを使用 コリアンダーシードは乾燥したコリアンダーの種子で、フローラルな香りが特徴です。オレンジの果皮を乾燥させたオレンジピールの柑橘系の香りによって味を引き締めています。 ※オレンジピールにはマンダリンオレンジまたは温州みかんを使用 上面発酵 上面発酵酵母を使用することで、より存在感のある華やかな香りを実現しました。">
            <a:extLst>
              <a:ext uri="{FF2B5EF4-FFF2-40B4-BE49-F238E27FC236}">
                <a16:creationId xmlns:a16="http://schemas.microsoft.com/office/drawing/2014/main" id="{C177A19C-3AE6-4449-9AC3-01676B1A3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7753" r="2606" b="7678"/>
          <a:stretch/>
        </p:blipFill>
        <p:spPr bwMode="auto">
          <a:xfrm>
            <a:off x="9619011" y="3883226"/>
            <a:ext cx="2553196" cy="188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2FF5C30-DE86-474D-BA73-6FA1D9EF3E5E}"/>
              </a:ext>
            </a:extLst>
          </p:cNvPr>
          <p:cNvSpPr/>
          <p:nvPr/>
        </p:nvSpPr>
        <p:spPr>
          <a:xfrm>
            <a:off x="11280051" y="3545419"/>
            <a:ext cx="858024" cy="122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30C0688-2270-4082-AC1B-1B1BCBA036DF}"/>
              </a:ext>
            </a:extLst>
          </p:cNvPr>
          <p:cNvSpPr/>
          <p:nvPr/>
        </p:nvSpPr>
        <p:spPr>
          <a:xfrm>
            <a:off x="9461655" y="5377542"/>
            <a:ext cx="1142030" cy="5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B15BABE-3E8E-44B7-A75D-5E3181D3B9CB}"/>
              </a:ext>
            </a:extLst>
          </p:cNvPr>
          <p:cNvSpPr/>
          <p:nvPr/>
        </p:nvSpPr>
        <p:spPr>
          <a:xfrm>
            <a:off x="10557163" y="3847603"/>
            <a:ext cx="1520042" cy="5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83741E-9610-4243-9329-9FAD0087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94" y="963388"/>
            <a:ext cx="11845384" cy="4499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Coriander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only spicy/herbal but also citrus characters together with orange peels.</a:t>
            </a:r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Coriander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orange peels are good partners!</a:t>
            </a:r>
          </a:p>
          <a:p>
            <a:pPr marL="0" indent="0">
              <a:buNone/>
            </a:pPr>
            <a:endParaRPr kumimoji="1" lang="en-US" altLang="ja-JP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kumimoji="1" lang="en-US" altLang="ja-JP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82B86D99-FB81-4017-9E45-637B4C4A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7845" y="2973336"/>
            <a:ext cx="1385456" cy="1014222"/>
          </a:xfrm>
          <a:prstGeom prst="wedgeRoundRectCallout">
            <a:avLst>
              <a:gd name="adj1" fmla="val -53305"/>
              <a:gd name="adj2" fmla="val 86664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Citrus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kumimoji="0" lang="en-US" altLang="ja-JP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flavor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76AA805-0A8C-4BDF-8C42-239FB8EA9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51" y="4263554"/>
            <a:ext cx="2197505" cy="1419425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B45F9C53-35AB-48C2-8D40-9E6EBD21D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949" y="2971356"/>
            <a:ext cx="1385456" cy="1014222"/>
          </a:xfrm>
          <a:prstGeom prst="wedgeRoundRectCallout">
            <a:avLst>
              <a:gd name="adj1" fmla="val -53305"/>
              <a:gd name="adj2" fmla="val 86664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Citrus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kumimoji="0" lang="en-US" altLang="ja-JP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flavor</a:t>
            </a:r>
          </a:p>
        </p:txBody>
      </p:sp>
      <p:sp>
        <p:nvSpPr>
          <p:cNvPr id="21" name="AutoShape 9">
            <a:extLst>
              <a:ext uri="{FF2B5EF4-FFF2-40B4-BE49-F238E27FC236}">
                <a16:creationId xmlns:a16="http://schemas.microsoft.com/office/drawing/2014/main" id="{E2C453DD-5668-4873-9965-1C306C13F61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5509" y="2973336"/>
            <a:ext cx="2699862" cy="1014222"/>
          </a:xfrm>
          <a:prstGeom prst="wedgeRoundRectCallout">
            <a:avLst>
              <a:gd name="adj1" fmla="val -56731"/>
              <a:gd name="adj2" fmla="val 90177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Spicy/herbal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flavor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B46F170-1961-CE28-DC4B-FBFEE57AE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2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9EFF-FF4B-4482-802C-35E173FB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521" y="847455"/>
            <a:ext cx="8821478" cy="5082305"/>
          </a:xfrm>
          <a:solidFill>
            <a:schemeClr val="accent1">
              <a:alpha val="6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b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beers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Sensory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FBDD97-D21D-420D-88F4-48C14B15914F}"/>
              </a:ext>
            </a:extLst>
          </p:cNvPr>
          <p:cNvSpPr txBox="1">
            <a:spLocks/>
          </p:cNvSpPr>
          <p:nvPr/>
        </p:nvSpPr>
        <p:spPr>
          <a:xfrm>
            <a:off x="-11875" y="0"/>
            <a:ext cx="2216136" cy="640080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vert="horz" wrap="square" lIns="18288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6540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1D4BD31-C975-4333-9AD5-91B8725E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698" y="2093991"/>
            <a:ext cx="6491144" cy="43308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D00BBD4-50C7-4EE8-AB9D-53B18BA84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7" y="3534385"/>
            <a:ext cx="5008681" cy="273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95941"/>
            <a:ext cx="11201400" cy="64008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in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the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brewing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Reason 02 コリアンダーシードとオレンジピールを使用 コリアンダーシードは乾燥したコリアンダーの種子で、フローラルな香りが特徴です。オレンジの果皮を乾燥させたオレンジピールの柑橘系の香りによって味を引き締めています。 ※オレンジピールにはマンダリンオレンジまたは温州みかんを使用 上面発酵 上面発酵酵母を使用することで、より存在感のある華やかな香りを実現しました。">
            <a:extLst>
              <a:ext uri="{FF2B5EF4-FFF2-40B4-BE49-F238E27FC236}">
                <a16:creationId xmlns:a16="http://schemas.microsoft.com/office/drawing/2014/main" id="{C177A19C-3AE6-4449-9AC3-01676B1A3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7753" r="2606" b="7678"/>
          <a:stretch/>
        </p:blipFill>
        <p:spPr bwMode="auto">
          <a:xfrm>
            <a:off x="9619011" y="3883226"/>
            <a:ext cx="2553196" cy="188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2FF5C30-DE86-474D-BA73-6FA1D9EF3E5E}"/>
              </a:ext>
            </a:extLst>
          </p:cNvPr>
          <p:cNvSpPr/>
          <p:nvPr/>
        </p:nvSpPr>
        <p:spPr>
          <a:xfrm>
            <a:off x="11280051" y="3545419"/>
            <a:ext cx="858024" cy="122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30C0688-2270-4082-AC1B-1B1BCBA036DF}"/>
              </a:ext>
            </a:extLst>
          </p:cNvPr>
          <p:cNvSpPr/>
          <p:nvPr/>
        </p:nvSpPr>
        <p:spPr>
          <a:xfrm>
            <a:off x="9461655" y="5377542"/>
            <a:ext cx="1142030" cy="5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B15BABE-3E8E-44B7-A75D-5E3181D3B9CB}"/>
              </a:ext>
            </a:extLst>
          </p:cNvPr>
          <p:cNvSpPr/>
          <p:nvPr/>
        </p:nvSpPr>
        <p:spPr>
          <a:xfrm>
            <a:off x="10557163" y="3847603"/>
            <a:ext cx="1520042" cy="5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83741E-9610-4243-9329-9FAD0087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94" y="963388"/>
            <a:ext cx="11845384" cy="4499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Which compounds could contribute to spicy/herbal character derived from coriander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seeds?</a:t>
            </a:r>
          </a:p>
          <a:p>
            <a:pPr marL="0" indent="0">
              <a:buNone/>
            </a:pPr>
            <a:endParaRPr kumimoji="1" lang="en-US" altLang="ja-JP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82B86D99-FB81-4017-9E45-637B4C4A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7845" y="2973336"/>
            <a:ext cx="1385456" cy="1014222"/>
          </a:xfrm>
          <a:prstGeom prst="wedgeRoundRectCallout">
            <a:avLst>
              <a:gd name="adj1" fmla="val -53305"/>
              <a:gd name="adj2" fmla="val 86664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latin typeface="Verdana" panose="020B0604030504040204" pitchFamily="34" charset="0"/>
              </a:rPr>
              <a:t>Citrus</a:t>
            </a:r>
            <a:r>
              <a:rPr kumimoji="0" lang="ja-JP" altLang="en-US" sz="2400" b="1" dirty="0">
                <a:latin typeface="Verdana" panose="020B0604030504040204" pitchFamily="34" charset="0"/>
              </a:rPr>
              <a:t> </a:t>
            </a:r>
            <a:endParaRPr kumimoji="0" lang="en-US" altLang="ja-JP" sz="2400" b="1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latin typeface="Verdana" panose="020B0604030504040204" pitchFamily="34" charset="0"/>
              </a:rPr>
              <a:t>flavor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76AA805-0A8C-4BDF-8C42-239FB8EA9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51" y="4263554"/>
            <a:ext cx="2197505" cy="1419425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AutoShape 9">
            <a:extLst>
              <a:ext uri="{FF2B5EF4-FFF2-40B4-BE49-F238E27FC236}">
                <a16:creationId xmlns:a16="http://schemas.microsoft.com/office/drawing/2014/main" id="{B45F9C53-35AB-48C2-8D40-9E6EBD21D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949" y="2973336"/>
            <a:ext cx="1385456" cy="1014222"/>
          </a:xfrm>
          <a:prstGeom prst="wedgeRoundRectCallout">
            <a:avLst>
              <a:gd name="adj1" fmla="val -53305"/>
              <a:gd name="adj2" fmla="val 86664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latin typeface="Verdana" panose="020B0604030504040204" pitchFamily="34" charset="0"/>
              </a:rPr>
              <a:t>Citrus</a:t>
            </a:r>
            <a:r>
              <a:rPr kumimoji="0" lang="ja-JP" altLang="en-US" sz="2400" b="1" dirty="0">
                <a:latin typeface="Verdana" panose="020B0604030504040204" pitchFamily="34" charset="0"/>
              </a:rPr>
              <a:t> </a:t>
            </a:r>
            <a:endParaRPr kumimoji="0" lang="en-US" altLang="ja-JP" sz="2400" b="1" dirty="0"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latin typeface="Verdana" panose="020B0604030504040204" pitchFamily="34" charset="0"/>
              </a:rPr>
              <a:t>flavor</a:t>
            </a:r>
          </a:p>
        </p:txBody>
      </p:sp>
      <p:sp>
        <p:nvSpPr>
          <p:cNvPr id="20" name="AutoShape 9">
            <a:extLst>
              <a:ext uri="{FF2B5EF4-FFF2-40B4-BE49-F238E27FC236}">
                <a16:creationId xmlns:a16="http://schemas.microsoft.com/office/drawing/2014/main" id="{C8F57E23-02CF-44C6-9417-97685329FD1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5509" y="2973336"/>
            <a:ext cx="2699862" cy="1014222"/>
          </a:xfrm>
          <a:prstGeom prst="wedgeRoundRectCallout">
            <a:avLst>
              <a:gd name="adj1" fmla="val -56731"/>
              <a:gd name="adj2" fmla="val 90177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Spicy/herbal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flavor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144D747-7DA3-9E19-C15D-DC4BEA75D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76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world map countries vector">
            <a:extLst>
              <a:ext uri="{FF2B5EF4-FFF2-40B4-BE49-F238E27FC236}">
                <a16:creationId xmlns:a16="http://schemas.microsoft.com/office/drawing/2014/main" id="{77709322-5690-4201-B8FB-28FD09F39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70" y="1121227"/>
            <a:ext cx="11083636" cy="55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144D747-7DA3-9E19-C15D-DC4BEA75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EAAD4A-D292-9316-C983-B8A3CB96D4ED}"/>
              </a:ext>
            </a:extLst>
          </p:cNvPr>
          <p:cNvSpPr txBox="1">
            <a:spLocks/>
          </p:cNvSpPr>
          <p:nvPr/>
        </p:nvSpPr>
        <p:spPr>
          <a:xfrm>
            <a:off x="507174" y="124692"/>
            <a:ext cx="11285023" cy="14903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Coriander seeds harvested </a:t>
            </a:r>
          </a:p>
          <a:p>
            <a:r>
              <a:rPr lang="en-US" altLang="ja-JP" sz="3600" dirty="0">
                <a:latin typeface="Arial Black" panose="020B0A04020102020204" pitchFamily="34" charset="0"/>
              </a:rPr>
              <a:t>in various areas in the world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3C8EE1C-2BEE-273B-974D-3E117706354C}"/>
              </a:ext>
            </a:extLst>
          </p:cNvPr>
          <p:cNvSpPr txBox="1"/>
          <p:nvPr/>
        </p:nvSpPr>
        <p:spPr>
          <a:xfrm>
            <a:off x="7214212" y="6098852"/>
            <a:ext cx="4614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World map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from https://pixabay.com/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9">
            <a:extLst>
              <a:ext uri="{FF2B5EF4-FFF2-40B4-BE49-F238E27FC236}">
                <a16:creationId xmlns:a16="http://schemas.microsoft.com/office/drawing/2014/main" id="{BD2C171F-8692-B7FD-B624-EFC25FEDE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7416" y="4274382"/>
            <a:ext cx="1385456" cy="1014222"/>
          </a:xfrm>
          <a:prstGeom prst="wedgeRoundRectCallout">
            <a:avLst>
              <a:gd name="adj1" fmla="val -19020"/>
              <a:gd name="adj2" fmla="val -126436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latin typeface="Verdana" panose="020B0604030504040204" pitchFamily="34" charset="0"/>
              </a:rPr>
              <a:t>India</a:t>
            </a:r>
          </a:p>
        </p:txBody>
      </p:sp>
      <p:sp>
        <p:nvSpPr>
          <p:cNvPr id="23" name="AutoShape 9">
            <a:extLst>
              <a:ext uri="{FF2B5EF4-FFF2-40B4-BE49-F238E27FC236}">
                <a16:creationId xmlns:a16="http://schemas.microsoft.com/office/drawing/2014/main" id="{797F66BD-71CB-CECC-C879-8D634F165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964" y="1470863"/>
            <a:ext cx="1844042" cy="1014222"/>
          </a:xfrm>
          <a:prstGeom prst="wedgeRoundRectCallout">
            <a:avLst>
              <a:gd name="adj1" fmla="val 60855"/>
              <a:gd name="adj2" fmla="val 76126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latin typeface="Verdana" panose="020B0604030504040204" pitchFamily="34" charset="0"/>
              </a:rPr>
              <a:t>Morocco</a:t>
            </a:r>
          </a:p>
        </p:txBody>
      </p:sp>
      <p:sp>
        <p:nvSpPr>
          <p:cNvPr id="24" name="AutoShape 9">
            <a:extLst>
              <a:ext uri="{FF2B5EF4-FFF2-40B4-BE49-F238E27FC236}">
                <a16:creationId xmlns:a16="http://schemas.microsoft.com/office/drawing/2014/main" id="{8C83B2F6-36D6-BA2D-437C-58F0B4ABB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262" y="2861581"/>
            <a:ext cx="1676402" cy="1014222"/>
          </a:xfrm>
          <a:prstGeom prst="wedgeRoundRectCallout">
            <a:avLst>
              <a:gd name="adj1" fmla="val 76182"/>
              <a:gd name="adj2" fmla="val -133462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latin typeface="Verdana" panose="020B0604030504040204" pitchFamily="34" charset="0"/>
              </a:rPr>
              <a:t>Canada</a:t>
            </a:r>
          </a:p>
        </p:txBody>
      </p:sp>
      <p:sp>
        <p:nvSpPr>
          <p:cNvPr id="25" name="AutoShape 9">
            <a:extLst>
              <a:ext uri="{FF2B5EF4-FFF2-40B4-BE49-F238E27FC236}">
                <a16:creationId xmlns:a16="http://schemas.microsoft.com/office/drawing/2014/main" id="{5BE84598-F533-A505-E145-96365BD5B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8730" y="536238"/>
            <a:ext cx="1844042" cy="1014222"/>
          </a:xfrm>
          <a:prstGeom prst="wedgeRoundRectCallout">
            <a:avLst>
              <a:gd name="adj1" fmla="val -76313"/>
              <a:gd name="adj2" fmla="val 139354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latin typeface="Verdana" panose="020B0604030504040204" pitchFamily="34" charset="0"/>
              </a:rPr>
              <a:t>Bulgaria</a:t>
            </a:r>
          </a:p>
        </p:txBody>
      </p:sp>
    </p:spTree>
    <p:extLst>
      <p:ext uri="{BB962C8B-B14F-4D97-AF65-F5344CB8AC3E}">
        <p14:creationId xmlns:p14="http://schemas.microsoft.com/office/powerpoint/2010/main" val="2625594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39EAE-FAB1-491E-982A-D7FCCB5F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65" y="1521534"/>
            <a:ext cx="9491846" cy="4438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Major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Morocco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Different coriander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 have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ja-JP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sizes, colors, and flavors.</a:t>
            </a:r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beers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different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aromas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ja-JP" alt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9F18B96-C7FF-468F-A17C-57CBEAC5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684A590-92B9-4718-AC3A-CAC138CCEC87}"/>
              </a:ext>
            </a:extLst>
          </p:cNvPr>
          <p:cNvSpPr txBox="1">
            <a:spLocks/>
          </p:cNvSpPr>
          <p:nvPr/>
        </p:nvSpPr>
        <p:spPr>
          <a:xfrm>
            <a:off x="507174" y="124692"/>
            <a:ext cx="11285023" cy="14903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growing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area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affect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to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endParaRPr lang="en-US" altLang="ja-JP" sz="3600" dirty="0">
              <a:latin typeface="Arial Black" panose="020B0A04020102020204" pitchFamily="34" charset="0"/>
            </a:endParaRPr>
          </a:p>
          <a:p>
            <a:r>
              <a:rPr lang="en-US" altLang="ja-JP" sz="3600" dirty="0">
                <a:latin typeface="Arial Black" panose="020B0A04020102020204" pitchFamily="34" charset="0"/>
              </a:rPr>
              <a:t>flavor profile of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coriander seeds?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図プレースホルダー 9">
            <a:extLst>
              <a:ext uri="{FF2B5EF4-FFF2-40B4-BE49-F238E27FC236}">
                <a16:creationId xmlns:a16="http://schemas.microsoft.com/office/drawing/2014/main" id="{F626D97B-DAA2-7631-F0CD-FD1B8C6D12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2760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039EAE-FAB1-491E-982A-D7FCCB5F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665" y="1521534"/>
            <a:ext cx="9491846" cy="44389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search profiles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 compounds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contributing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spicy/herbal aroma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ja-JP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</a:p>
          <a:p>
            <a:pPr marL="0" indent="0">
              <a:buNone/>
            </a:pP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investigate the difference</a:t>
            </a:r>
          </a:p>
          <a:p>
            <a:pPr marL="0" indent="0">
              <a:buNone/>
            </a:pP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compounds </a:t>
            </a:r>
          </a:p>
          <a:p>
            <a:pPr marL="0" indent="0">
              <a:buNone/>
            </a:pP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among different</a:t>
            </a:r>
            <a:r>
              <a:rPr kumimoji="1" lang="ja-JP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areas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9F18B96-C7FF-468F-A17C-57CBEAC5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50956C-9079-7C14-8676-883E1437B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94913"/>
            <a:ext cx="11201400" cy="640080"/>
          </a:xfrm>
        </p:spPr>
        <p:txBody>
          <a:bodyPr>
            <a:noAutofit/>
          </a:bodyPr>
          <a:lstStyle/>
          <a:p>
            <a:r>
              <a:rPr lang="en-US" altLang="ja-JP" sz="4400" dirty="0">
                <a:latin typeface="Arial Black" panose="020B0A04020102020204" pitchFamily="34" charset="0"/>
              </a:rPr>
              <a:t>Objectives</a:t>
            </a:r>
            <a:r>
              <a:rPr lang="ja-JP" altLang="en-US" sz="4400" dirty="0">
                <a:latin typeface="Arial Black" panose="020B0A04020102020204" pitchFamily="34" charset="0"/>
              </a:rPr>
              <a:t> </a:t>
            </a:r>
            <a:r>
              <a:rPr lang="en-US" altLang="ja-JP" sz="4400" dirty="0">
                <a:latin typeface="Arial Black" panose="020B0A04020102020204" pitchFamily="34" charset="0"/>
              </a:rPr>
              <a:t>of</a:t>
            </a:r>
            <a:r>
              <a:rPr lang="ja-JP" altLang="en-US" sz="4400" dirty="0">
                <a:latin typeface="Arial Black" panose="020B0A04020102020204" pitchFamily="34" charset="0"/>
              </a:rPr>
              <a:t> </a:t>
            </a:r>
            <a:r>
              <a:rPr lang="en-US" altLang="ja-JP" sz="4400" dirty="0">
                <a:latin typeface="Arial Black" panose="020B0A04020102020204" pitchFamily="34" charset="0"/>
              </a:rPr>
              <a:t>this</a:t>
            </a:r>
            <a:r>
              <a:rPr lang="ja-JP" altLang="en-US" sz="4400" dirty="0">
                <a:latin typeface="Arial Black" panose="020B0A04020102020204" pitchFamily="34" charset="0"/>
              </a:rPr>
              <a:t> </a:t>
            </a:r>
            <a:r>
              <a:rPr lang="en-US" altLang="ja-JP" sz="4400" dirty="0">
                <a:latin typeface="Arial Black" panose="020B0A04020102020204" pitchFamily="34" charset="0"/>
              </a:rPr>
              <a:t>study</a:t>
            </a:r>
            <a:endParaRPr lang="en-US" sz="4400" dirty="0">
              <a:latin typeface="Arial Black" panose="020B0A04020102020204" pitchFamily="34" charset="0"/>
            </a:endParaRPr>
          </a:p>
        </p:txBody>
      </p:sp>
      <p:pic>
        <p:nvPicPr>
          <p:cNvPr id="9" name="図プレースホルダー 9">
            <a:extLst>
              <a:ext uri="{FF2B5EF4-FFF2-40B4-BE49-F238E27FC236}">
                <a16:creationId xmlns:a16="http://schemas.microsoft.com/office/drawing/2014/main" id="{D604E526-D083-09AB-DF90-50C3F78FAE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7447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9EFF-FF4B-4482-802C-35E173FB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521" y="847455"/>
            <a:ext cx="8821478" cy="5082305"/>
          </a:xfrm>
          <a:solidFill>
            <a:schemeClr val="accent1">
              <a:alpha val="6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b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beers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Sensory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FBDD97-D21D-420D-88F4-48C14B15914F}"/>
              </a:ext>
            </a:extLst>
          </p:cNvPr>
          <p:cNvSpPr txBox="1">
            <a:spLocks/>
          </p:cNvSpPr>
          <p:nvPr/>
        </p:nvSpPr>
        <p:spPr>
          <a:xfrm>
            <a:off x="-11875" y="0"/>
            <a:ext cx="2216136" cy="640080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vert="horz" wrap="square" lIns="18288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798347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9F18B96-C7FF-468F-A17C-57CBEAC5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4858467-4BE7-4B6D-AC3B-3BD35793A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44" y="3814033"/>
            <a:ext cx="2315464" cy="23154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7D6523-3550-46E8-9F19-3AEE1786768F}"/>
              </a:ext>
            </a:extLst>
          </p:cNvPr>
          <p:cNvSpPr txBox="1"/>
          <p:nvPr/>
        </p:nvSpPr>
        <p:spPr>
          <a:xfrm>
            <a:off x="6857660" y="4034281"/>
            <a:ext cx="190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GC/MS</a:t>
            </a:r>
            <a:r>
              <a:rPr kumimoji="1"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(SCAN</a:t>
            </a:r>
            <a:r>
              <a:rPr kumimoji="1"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mode)</a:t>
            </a:r>
            <a:endParaRPr kumimoji="1" lang="ja-JP" altLang="en-US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051B58-97C9-8E25-E753-85E8BDBA7F97}"/>
              </a:ext>
            </a:extLst>
          </p:cNvPr>
          <p:cNvSpPr txBox="1">
            <a:spLocks/>
          </p:cNvSpPr>
          <p:nvPr/>
        </p:nvSpPr>
        <p:spPr>
          <a:xfrm>
            <a:off x="495300" y="150753"/>
            <a:ext cx="11201400" cy="11457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Search of area-specific compounds</a:t>
            </a:r>
            <a:br>
              <a:rPr lang="en-US" altLang="ja-JP" sz="3600" dirty="0">
                <a:latin typeface="Arial Black" panose="020B0A04020102020204" pitchFamily="34" charset="0"/>
              </a:rPr>
            </a:br>
            <a:r>
              <a:rPr lang="en-US" altLang="ja-JP" sz="3600" dirty="0">
                <a:latin typeface="Arial Black" panose="020B0A04020102020204" pitchFamily="34" charset="0"/>
              </a:rPr>
              <a:t>in raw coriander seeds via GC-MS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10671F9-5350-10A9-12A5-F93D73262D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B20675-D19E-234E-58EC-F7CFCF70C1F4}"/>
              </a:ext>
            </a:extLst>
          </p:cNvPr>
          <p:cNvSpPr txBox="1"/>
          <p:nvPr/>
        </p:nvSpPr>
        <p:spPr>
          <a:xfrm>
            <a:off x="6817233" y="6098852"/>
            <a:ext cx="5378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GC-MS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Agilent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Technologies, Inc.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3C1A2F9-0643-42F2-E4E7-5EB8C6152E21}"/>
              </a:ext>
            </a:extLst>
          </p:cNvPr>
          <p:cNvSpPr txBox="1"/>
          <p:nvPr/>
        </p:nvSpPr>
        <p:spPr>
          <a:xfrm>
            <a:off x="2207897" y="5538845"/>
            <a:ext cx="178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1" lang="ja-JP" alt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kumimoji="1" lang="ja-JP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涙形 24">
            <a:extLst>
              <a:ext uri="{FF2B5EF4-FFF2-40B4-BE49-F238E27FC236}">
                <a16:creationId xmlns:a16="http://schemas.microsoft.com/office/drawing/2014/main" id="{EDA2EF39-9B34-CB85-53B6-E496DA08E1CD}"/>
              </a:ext>
            </a:extLst>
          </p:cNvPr>
          <p:cNvSpPr>
            <a:spLocks noChangeAspect="1"/>
          </p:cNvSpPr>
          <p:nvPr/>
        </p:nvSpPr>
        <p:spPr>
          <a:xfrm rot="18900000">
            <a:off x="2892746" y="5081864"/>
            <a:ext cx="419035" cy="419035"/>
          </a:xfrm>
          <a:prstGeom prst="teardrop">
            <a:avLst/>
          </a:prstGeom>
          <a:solidFill>
            <a:srgbClr val="5B9BD5">
              <a:lumMod val="20000"/>
              <a:lumOff val="8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2540109-AEDC-1BAF-38B7-090A618B5E69}"/>
              </a:ext>
            </a:extLst>
          </p:cNvPr>
          <p:cNvSpPr txBox="1"/>
          <p:nvPr/>
        </p:nvSpPr>
        <p:spPr>
          <a:xfrm>
            <a:off x="3191366" y="3992603"/>
            <a:ext cx="146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Autoclaved</a:t>
            </a:r>
          </a:p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100</a:t>
            </a:r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°C</a:t>
            </a:r>
          </a:p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for </a:t>
            </a:r>
            <a:r>
              <a:rPr kumimoji="1" lang="ja-JP" alt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</a:t>
            </a:r>
            <a:endParaRPr kumimoji="1" lang="ja-JP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涙形 27">
            <a:extLst>
              <a:ext uri="{FF2B5EF4-FFF2-40B4-BE49-F238E27FC236}">
                <a16:creationId xmlns:a16="http://schemas.microsoft.com/office/drawing/2014/main" id="{8494AFBF-0FAD-1703-EFB2-1AF8A820FC70}"/>
              </a:ext>
            </a:extLst>
          </p:cNvPr>
          <p:cNvSpPr>
            <a:spLocks noChangeAspect="1"/>
          </p:cNvSpPr>
          <p:nvPr/>
        </p:nvSpPr>
        <p:spPr>
          <a:xfrm rot="18900000">
            <a:off x="4519443" y="5086239"/>
            <a:ext cx="419035" cy="419035"/>
          </a:xfrm>
          <a:prstGeom prst="teardrop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1763A77-9EC7-DBBF-7396-F0F261580680}"/>
              </a:ext>
            </a:extLst>
          </p:cNvPr>
          <p:cNvSpPr txBox="1"/>
          <p:nvPr/>
        </p:nvSpPr>
        <p:spPr>
          <a:xfrm>
            <a:off x="16920" y="4086559"/>
            <a:ext cx="293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coriander seeds 0.05 g 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右矢印 223">
            <a:extLst>
              <a:ext uri="{FF2B5EF4-FFF2-40B4-BE49-F238E27FC236}">
                <a16:creationId xmlns:a16="http://schemas.microsoft.com/office/drawing/2014/main" id="{1E9ED180-4DAE-F2E7-79A1-502D615EF15A}"/>
              </a:ext>
            </a:extLst>
          </p:cNvPr>
          <p:cNvSpPr/>
          <p:nvPr/>
        </p:nvSpPr>
        <p:spPr>
          <a:xfrm>
            <a:off x="3663417" y="5123614"/>
            <a:ext cx="546752" cy="298427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1262CC0-0BDE-9A8F-88FC-B358DA7F8EFB}"/>
              </a:ext>
            </a:extLst>
          </p:cNvPr>
          <p:cNvSpPr txBox="1"/>
          <p:nvPr/>
        </p:nvSpPr>
        <p:spPr>
          <a:xfrm>
            <a:off x="2176230" y="5041996"/>
            <a:ext cx="82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kumimoji="1" lang="ja-JP" alt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右矢印 223">
            <a:extLst>
              <a:ext uri="{FF2B5EF4-FFF2-40B4-BE49-F238E27FC236}">
                <a16:creationId xmlns:a16="http://schemas.microsoft.com/office/drawing/2014/main" id="{05684E5A-47B9-B9D6-EDCB-7873411AC1FF}"/>
              </a:ext>
            </a:extLst>
          </p:cNvPr>
          <p:cNvSpPr/>
          <p:nvPr/>
        </p:nvSpPr>
        <p:spPr>
          <a:xfrm>
            <a:off x="5157726" y="5121635"/>
            <a:ext cx="546752" cy="298427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E594BB34-BB04-E637-585B-6F6AFC2D0BCC}"/>
              </a:ext>
            </a:extLst>
          </p:cNvPr>
          <p:cNvSpPr txBox="1">
            <a:spLocks/>
          </p:cNvSpPr>
          <p:nvPr/>
        </p:nvSpPr>
        <p:spPr>
          <a:xfrm>
            <a:off x="269665" y="1521529"/>
            <a:ext cx="9491846" cy="4438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Sample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Morocco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</p:txBody>
      </p:sp>
      <p:pic>
        <p:nvPicPr>
          <p:cNvPr id="8" name="図プレースホルダー 9">
            <a:extLst>
              <a:ext uri="{FF2B5EF4-FFF2-40B4-BE49-F238E27FC236}">
                <a16:creationId xmlns:a16="http://schemas.microsoft.com/office/drawing/2014/main" id="{DED52ACC-C400-85FB-5B9C-412250A644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1255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DC6302F6-7B9C-61FC-BD95-C50A0C16F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31" y="854076"/>
            <a:ext cx="9988296" cy="562051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438"/>
            <a:ext cx="9468097" cy="611581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SCAN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data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of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different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with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GC-MS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(SCAN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mode)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D2DA227-A4F3-0672-3F8A-DDBECAE7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33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C4C993F-2B66-32D4-315C-3C5323EE1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31" y="854076"/>
            <a:ext cx="9988296" cy="562051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438"/>
            <a:ext cx="9468097" cy="611581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SCAN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data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of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different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with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GC-MS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(SCAN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mode)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F8797C-38BA-4158-9657-B71286A74ED7}"/>
              </a:ext>
            </a:extLst>
          </p:cNvPr>
          <p:cNvSpPr txBox="1"/>
          <p:nvPr/>
        </p:nvSpPr>
        <p:spPr>
          <a:xfrm>
            <a:off x="8480797" y="1040086"/>
            <a:ext cx="59406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906E1DF-29C4-43D9-93E6-51D169ED9C5A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208320" y="1440196"/>
            <a:ext cx="1569509" cy="4836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4DC1B3-2789-48C1-979C-88DBC5FDEC1D}"/>
              </a:ext>
            </a:extLst>
          </p:cNvPr>
          <p:cNvSpPr txBox="1"/>
          <p:nvPr/>
        </p:nvSpPr>
        <p:spPr>
          <a:xfrm>
            <a:off x="7742547" y="764975"/>
            <a:ext cx="59406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F97AFF3-D712-4A90-A89B-E38637937F11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059804" y="1165085"/>
            <a:ext cx="979775" cy="4327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E34D98-52B5-4C46-8E83-800FA985EB6F}"/>
              </a:ext>
            </a:extLst>
          </p:cNvPr>
          <p:cNvSpPr txBox="1"/>
          <p:nvPr/>
        </p:nvSpPr>
        <p:spPr>
          <a:xfrm>
            <a:off x="7941958" y="5503228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E8E3D337-C5C5-47C6-9E4E-53660E34CAA6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6768935" y="5703283"/>
            <a:ext cx="1173023" cy="1555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76A8FAC-7A10-4E95-AB71-13CF9CFB5D86}"/>
              </a:ext>
            </a:extLst>
          </p:cNvPr>
          <p:cNvSpPr txBox="1"/>
          <p:nvPr/>
        </p:nvSpPr>
        <p:spPr>
          <a:xfrm>
            <a:off x="7434425" y="5141976"/>
            <a:ext cx="44632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898896B3-FB87-4F2D-8418-603F6C552A9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768935" y="5342031"/>
            <a:ext cx="665490" cy="1001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E83D349-5AC3-492D-BD47-1A65D66C3232}"/>
              </a:ext>
            </a:extLst>
          </p:cNvPr>
          <p:cNvSpPr txBox="1"/>
          <p:nvPr/>
        </p:nvSpPr>
        <p:spPr>
          <a:xfrm>
            <a:off x="6582814" y="990605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3B5B012-C7BE-49ED-AAEE-D0833FDAA29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6617506" y="1390715"/>
            <a:ext cx="210789" cy="3188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0C3C304-1F52-430C-BC2E-2488F63BEA14}"/>
              </a:ext>
            </a:extLst>
          </p:cNvPr>
          <p:cNvSpPr txBox="1"/>
          <p:nvPr/>
        </p:nvSpPr>
        <p:spPr>
          <a:xfrm>
            <a:off x="6015613" y="981664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B3D55073-6686-49E4-9306-C805143E6A2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261094" y="1381774"/>
            <a:ext cx="193068" cy="542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126F4E2-D31A-43AA-8746-F43A7AEE8954}"/>
              </a:ext>
            </a:extLst>
          </p:cNvPr>
          <p:cNvSpPr txBox="1"/>
          <p:nvPr/>
        </p:nvSpPr>
        <p:spPr>
          <a:xfrm>
            <a:off x="4787658" y="971889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66DFC4B-5957-4186-A15E-52A61FAD4C8B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5278619" y="1165085"/>
            <a:ext cx="470740" cy="6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A172B1D-7163-4A1D-AF72-D9E615D7A2AB}"/>
              </a:ext>
            </a:extLst>
          </p:cNvPr>
          <p:cNvSpPr txBox="1"/>
          <p:nvPr/>
        </p:nvSpPr>
        <p:spPr>
          <a:xfrm>
            <a:off x="4469837" y="1502197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C74D6990-1649-4F60-A19B-B6F4555DE825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4960798" y="1309690"/>
            <a:ext cx="546138" cy="392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4FF0E740-B6F6-B735-9F05-737543385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3B2CD8D-5A66-3020-AEEE-11B06B27A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326" y="1790329"/>
            <a:ext cx="4095306" cy="36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00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C4C993F-2B66-32D4-315C-3C5323EE1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31" y="854076"/>
            <a:ext cx="9988296" cy="562051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438"/>
            <a:ext cx="9468097" cy="611581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SCAN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data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of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different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with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GC-MS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(SCAN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mode)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F8797C-38BA-4158-9657-B71286A74ED7}"/>
              </a:ext>
            </a:extLst>
          </p:cNvPr>
          <p:cNvSpPr txBox="1"/>
          <p:nvPr/>
        </p:nvSpPr>
        <p:spPr>
          <a:xfrm>
            <a:off x="8480797" y="1040086"/>
            <a:ext cx="59406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906E1DF-29C4-43D9-93E6-51D169ED9C5A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208320" y="1440196"/>
            <a:ext cx="1569509" cy="4836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4DC1B3-2789-48C1-979C-88DBC5FDEC1D}"/>
              </a:ext>
            </a:extLst>
          </p:cNvPr>
          <p:cNvSpPr txBox="1"/>
          <p:nvPr/>
        </p:nvSpPr>
        <p:spPr>
          <a:xfrm>
            <a:off x="7742547" y="764975"/>
            <a:ext cx="59406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F97AFF3-D712-4A90-A89B-E38637937F11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059804" y="1165085"/>
            <a:ext cx="979775" cy="4327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E34D98-52B5-4C46-8E83-800FA985EB6F}"/>
              </a:ext>
            </a:extLst>
          </p:cNvPr>
          <p:cNvSpPr txBox="1"/>
          <p:nvPr/>
        </p:nvSpPr>
        <p:spPr>
          <a:xfrm>
            <a:off x="7941958" y="5503228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E8E3D337-C5C5-47C6-9E4E-53660E34CAA6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6768935" y="5703283"/>
            <a:ext cx="1173023" cy="1555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76A8FAC-7A10-4E95-AB71-13CF9CFB5D86}"/>
              </a:ext>
            </a:extLst>
          </p:cNvPr>
          <p:cNvSpPr txBox="1"/>
          <p:nvPr/>
        </p:nvSpPr>
        <p:spPr>
          <a:xfrm>
            <a:off x="7434425" y="5141976"/>
            <a:ext cx="44632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898896B3-FB87-4F2D-8418-603F6C552A9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768935" y="5342031"/>
            <a:ext cx="665490" cy="1001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E83D349-5AC3-492D-BD47-1A65D66C3232}"/>
              </a:ext>
            </a:extLst>
          </p:cNvPr>
          <p:cNvSpPr txBox="1"/>
          <p:nvPr/>
        </p:nvSpPr>
        <p:spPr>
          <a:xfrm>
            <a:off x="6582814" y="990605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3B5B012-C7BE-49ED-AAEE-D0833FDAA29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6617506" y="1390715"/>
            <a:ext cx="210789" cy="3188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0C3C304-1F52-430C-BC2E-2488F63BEA14}"/>
              </a:ext>
            </a:extLst>
          </p:cNvPr>
          <p:cNvSpPr txBox="1"/>
          <p:nvPr/>
        </p:nvSpPr>
        <p:spPr>
          <a:xfrm>
            <a:off x="6015613" y="981664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B3D55073-6686-49E4-9306-C805143E6A2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261094" y="1381774"/>
            <a:ext cx="193068" cy="542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126F4E2-D31A-43AA-8746-F43A7AEE8954}"/>
              </a:ext>
            </a:extLst>
          </p:cNvPr>
          <p:cNvSpPr txBox="1"/>
          <p:nvPr/>
        </p:nvSpPr>
        <p:spPr>
          <a:xfrm>
            <a:off x="4787658" y="971889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66DFC4B-5957-4186-A15E-52A61FAD4C8B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5278619" y="1165085"/>
            <a:ext cx="470740" cy="685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A172B1D-7163-4A1D-AF72-D9E615D7A2AB}"/>
              </a:ext>
            </a:extLst>
          </p:cNvPr>
          <p:cNvSpPr txBox="1"/>
          <p:nvPr/>
        </p:nvSpPr>
        <p:spPr>
          <a:xfrm>
            <a:off x="4469837" y="1502197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C74D6990-1649-4F60-A19B-B6F4555DE825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4960798" y="1309690"/>
            <a:ext cx="546138" cy="392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図 1">
            <a:extLst>
              <a:ext uri="{FF2B5EF4-FFF2-40B4-BE49-F238E27FC236}">
                <a16:creationId xmlns:a16="http://schemas.microsoft.com/office/drawing/2014/main" id="{4FF0E740-B6F6-B735-9F05-737543385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ACC13F9-E90B-8708-D448-DD461BE2F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326" y="1796680"/>
            <a:ext cx="4095306" cy="3657346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11025F02-7FEB-9E67-8EAC-2FBC528F9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1767" y="1196117"/>
            <a:ext cx="167622" cy="1066435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C7AF2D-65F1-68DA-80BB-BC2DF6F1E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7" y="2547928"/>
            <a:ext cx="167622" cy="1066435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D88EF33-5B68-FD70-FEFF-978459FD0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5" y="3925457"/>
            <a:ext cx="167622" cy="1066435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EE3658-99AF-B608-8380-4CA37A7B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4" y="5267372"/>
            <a:ext cx="167622" cy="1066435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585B08E-6E63-7CEE-BDCE-163BA2E6C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078" y="1457370"/>
            <a:ext cx="167622" cy="801228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DB818DC-633A-723B-A6C8-E4AF80BDA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975" y="2560005"/>
            <a:ext cx="167622" cy="1066435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5271AA3E-4320-3509-2E5E-B832110DD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975" y="3937743"/>
            <a:ext cx="167622" cy="1066435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E2F625A1-518D-F53D-4EBC-312391CF6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0975" y="5349496"/>
            <a:ext cx="167622" cy="969486"/>
          </a:xfrm>
          <a:prstGeom prst="rect">
            <a:avLst/>
          </a:prstGeom>
          <a:noFill/>
          <a:ln w="317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31136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9A8EEA0C-E71D-F9F6-296E-9CFC0F7F1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231" y="854076"/>
            <a:ext cx="9988296" cy="562051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438"/>
            <a:ext cx="9468097" cy="611581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SCAN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data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of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different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with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GC-MS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(SCAN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mode)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2F8797C-38BA-4158-9657-B71286A74ED7}"/>
              </a:ext>
            </a:extLst>
          </p:cNvPr>
          <p:cNvSpPr txBox="1"/>
          <p:nvPr/>
        </p:nvSpPr>
        <p:spPr>
          <a:xfrm>
            <a:off x="8480797" y="1040086"/>
            <a:ext cx="59406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VIII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906E1DF-29C4-43D9-93E6-51D169ED9C5A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7208320" y="1440196"/>
            <a:ext cx="1569509" cy="4836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14DC1B3-2789-48C1-979C-88DBC5FDEC1D}"/>
              </a:ext>
            </a:extLst>
          </p:cNvPr>
          <p:cNvSpPr txBox="1"/>
          <p:nvPr/>
        </p:nvSpPr>
        <p:spPr>
          <a:xfrm>
            <a:off x="7742547" y="764975"/>
            <a:ext cx="594063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</a:t>
            </a: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BF97AFF3-D712-4A90-A89B-E38637937F11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7059804" y="1165085"/>
            <a:ext cx="979775" cy="4327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4E34D98-52B5-4C46-8E83-800FA985EB6F}"/>
              </a:ext>
            </a:extLst>
          </p:cNvPr>
          <p:cNvSpPr txBox="1"/>
          <p:nvPr/>
        </p:nvSpPr>
        <p:spPr>
          <a:xfrm>
            <a:off x="7941958" y="5503228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E8E3D337-C5C5-47C6-9E4E-53660E34CAA6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6768935" y="5703283"/>
            <a:ext cx="1173023" cy="1555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C76A8FAC-7A10-4E95-AB71-13CF9CFB5D86}"/>
              </a:ext>
            </a:extLst>
          </p:cNvPr>
          <p:cNvSpPr txBox="1"/>
          <p:nvPr/>
        </p:nvSpPr>
        <p:spPr>
          <a:xfrm>
            <a:off x="7434425" y="5141976"/>
            <a:ext cx="44632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898896B3-FB87-4F2D-8418-603F6C552A9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6768935" y="5342031"/>
            <a:ext cx="665490" cy="1001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E83D349-5AC3-492D-BD47-1A65D66C3232}"/>
              </a:ext>
            </a:extLst>
          </p:cNvPr>
          <p:cNvSpPr txBox="1"/>
          <p:nvPr/>
        </p:nvSpPr>
        <p:spPr>
          <a:xfrm>
            <a:off x="6582814" y="990605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F3B5B012-C7BE-49ED-AAEE-D0833FDAA298}"/>
              </a:ext>
            </a:extLst>
          </p:cNvPr>
          <p:cNvCxnSpPr>
            <a:cxnSpLocks/>
            <a:stCxn id="34" idx="2"/>
          </p:cNvCxnSpPr>
          <p:nvPr/>
        </p:nvCxnSpPr>
        <p:spPr>
          <a:xfrm flipH="1">
            <a:off x="6617506" y="1390715"/>
            <a:ext cx="210789" cy="3188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0C3C304-1F52-430C-BC2E-2488F63BEA14}"/>
              </a:ext>
            </a:extLst>
          </p:cNvPr>
          <p:cNvSpPr txBox="1"/>
          <p:nvPr/>
        </p:nvSpPr>
        <p:spPr>
          <a:xfrm>
            <a:off x="6015613" y="981664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endParaRPr kumimoji="1" lang="en-US" altLang="ja-JP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B3D55073-6686-49E4-9306-C805143E6A2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261094" y="1381774"/>
            <a:ext cx="193068" cy="542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126F4E2-D31A-43AA-8746-F43A7AEE8954}"/>
              </a:ext>
            </a:extLst>
          </p:cNvPr>
          <p:cNvSpPr txBox="1"/>
          <p:nvPr/>
        </p:nvSpPr>
        <p:spPr>
          <a:xfrm>
            <a:off x="4787658" y="971889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866DFC4B-5957-4186-A15E-52A61FAD4C8B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5278619" y="1165085"/>
            <a:ext cx="470740" cy="68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1A172B1D-7163-4A1D-AF72-D9E615D7A2AB}"/>
              </a:ext>
            </a:extLst>
          </p:cNvPr>
          <p:cNvSpPr txBox="1"/>
          <p:nvPr/>
        </p:nvSpPr>
        <p:spPr>
          <a:xfrm>
            <a:off x="4469837" y="1502197"/>
            <a:ext cx="49096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C74D6990-1649-4F60-A19B-B6F4555DE825}"/>
              </a:ext>
            </a:extLst>
          </p:cNvPr>
          <p:cNvCxnSpPr>
            <a:cxnSpLocks/>
            <a:stCxn id="42" idx="3"/>
          </p:cNvCxnSpPr>
          <p:nvPr/>
        </p:nvCxnSpPr>
        <p:spPr>
          <a:xfrm flipV="1">
            <a:off x="4960798" y="1309690"/>
            <a:ext cx="546138" cy="39256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6">
            <a:extLst>
              <a:ext uri="{FF2B5EF4-FFF2-40B4-BE49-F238E27FC236}">
                <a16:creationId xmlns:a16="http://schemas.microsoft.com/office/drawing/2014/main" id="{1730C345-C758-4810-8CB2-81F0EDCC7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4362" y="5271324"/>
            <a:ext cx="167622" cy="1066435"/>
          </a:xfrm>
          <a:prstGeom prst="rect">
            <a:avLst/>
          </a:prstGeom>
          <a:noFill/>
          <a:ln w="31750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D8F5681E-2861-4EA4-8915-4D022484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2387" y="1196117"/>
            <a:ext cx="167622" cy="1066435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C42F13D9-70F1-4DB1-88D6-B0372A2FB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281" y="2559798"/>
            <a:ext cx="167622" cy="1066435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C97BF665-5762-4F64-A2E7-4DC5C4338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286" y="3949211"/>
            <a:ext cx="167622" cy="1066435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906B6D2E-A490-4ECD-A212-A64D68DB0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812" y="1663872"/>
            <a:ext cx="167622" cy="601975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2567C8C3-99DB-487A-AB33-A499C33DC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2834" y="3015677"/>
            <a:ext cx="167622" cy="601975"/>
          </a:xfrm>
          <a:prstGeom prst="rect">
            <a:avLst/>
          </a:prstGeom>
          <a:noFill/>
          <a:ln w="31750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882EEBDD-EE42-4D7A-A961-B153C70A9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855" y="4414985"/>
            <a:ext cx="167622" cy="601975"/>
          </a:xfrm>
          <a:prstGeom prst="rect">
            <a:avLst/>
          </a:prstGeom>
          <a:noFill/>
          <a:ln w="31750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id="{30A9E17C-DB78-4507-94F9-DAC37A8FA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0853" y="5745022"/>
            <a:ext cx="167622" cy="601975"/>
          </a:xfrm>
          <a:prstGeom prst="rect">
            <a:avLst/>
          </a:prstGeom>
          <a:noFill/>
          <a:ln w="31750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0AB2D2DF-B436-48FD-91A1-C1485D05E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964" y="1619918"/>
            <a:ext cx="152384" cy="662173"/>
          </a:xfrm>
          <a:prstGeom prst="rect">
            <a:avLst/>
          </a:prstGeom>
          <a:noFill/>
          <a:ln w="317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7DCF7910-441F-4B21-9E36-2B19AF29E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5989" y="2971726"/>
            <a:ext cx="152384" cy="662173"/>
          </a:xfrm>
          <a:prstGeom prst="rect">
            <a:avLst/>
          </a:prstGeom>
          <a:noFill/>
          <a:ln w="31750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529F71A4-8F0F-4CA2-BB23-152E28EE7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10" y="4359156"/>
            <a:ext cx="152384" cy="662173"/>
          </a:xfrm>
          <a:prstGeom prst="rect">
            <a:avLst/>
          </a:prstGeom>
          <a:noFill/>
          <a:ln w="31750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id="{1836AA2B-573C-4B26-BCD2-B0D40DFC8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9" y="5689198"/>
            <a:ext cx="152384" cy="662173"/>
          </a:xfrm>
          <a:prstGeom prst="rect">
            <a:avLst/>
          </a:prstGeom>
          <a:noFill/>
          <a:ln w="31750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9E361B1-A59A-2DFD-6073-91D9787B6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33E1204-6413-6FD0-FA67-C787A611C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327" y="1790328"/>
            <a:ext cx="4095306" cy="36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0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9EFF-FF4B-4482-802C-35E173FB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521" y="847455"/>
            <a:ext cx="8821478" cy="5082305"/>
          </a:xfrm>
          <a:solidFill>
            <a:schemeClr val="accent1">
              <a:alpha val="6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b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beers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Sensory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FBDD97-D21D-420D-88F4-48C14B15914F}"/>
              </a:ext>
            </a:extLst>
          </p:cNvPr>
          <p:cNvSpPr txBox="1">
            <a:spLocks/>
          </p:cNvSpPr>
          <p:nvPr/>
        </p:nvSpPr>
        <p:spPr>
          <a:xfrm>
            <a:off x="-11875" y="0"/>
            <a:ext cx="2216136" cy="640080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vert="horz" wrap="square" lIns="18288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9618672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6A9530E-2BF2-484E-A6EE-8FBD909F8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438"/>
            <a:ext cx="10843134" cy="599705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Candidate compounds specific for Bulgarian coriander seeds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37A6D044-5EA0-449B-B6E4-7DE0B5ACF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387" y="1893402"/>
            <a:ext cx="2352995" cy="2478759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860DEA5-8103-4BD8-B2D7-BABD44DD6BD8}"/>
              </a:ext>
            </a:extLst>
          </p:cNvPr>
          <p:cNvSpPr txBox="1"/>
          <p:nvPr/>
        </p:nvSpPr>
        <p:spPr>
          <a:xfrm>
            <a:off x="421745" y="1162797"/>
            <a:ext cx="225595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0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Camphor</a:t>
            </a:r>
            <a:r>
              <a:rPr lang="en-US" altLang="ja-JP" sz="2400" dirty="0"/>
              <a:t> </a:t>
            </a:r>
            <a:endParaRPr kumimoji="1" lang="en-US" altLang="ja-JP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31BEEDF-19FA-482C-BB04-28FAC47FE68C}"/>
              </a:ext>
            </a:extLst>
          </p:cNvPr>
          <p:cNvSpPr txBox="1"/>
          <p:nvPr/>
        </p:nvSpPr>
        <p:spPr>
          <a:xfrm>
            <a:off x="3139214" y="1160819"/>
            <a:ext cx="225595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0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Carvone</a:t>
            </a:r>
            <a:r>
              <a:rPr lang="en-US" altLang="ja-JP" sz="2400" dirty="0"/>
              <a:t> </a:t>
            </a:r>
            <a:endParaRPr kumimoji="1" lang="en-US" altLang="ja-JP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AE5DC9D-AF68-4F2C-825A-4BB87292857E}"/>
              </a:ext>
            </a:extLst>
          </p:cNvPr>
          <p:cNvSpPr txBox="1"/>
          <p:nvPr/>
        </p:nvSpPr>
        <p:spPr>
          <a:xfrm>
            <a:off x="5870533" y="1160818"/>
            <a:ext cx="2255956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(</a:t>
            </a:r>
            <a:r>
              <a:rPr lang="en-US" altLang="ja-JP" sz="1800" b="0" i="1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E</a:t>
            </a:r>
            <a:r>
              <a:rPr lang="en-US" altLang="ja-JP" sz="1800" b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)</a:t>
            </a:r>
            <a:r>
              <a:rPr lang="en-US" altLang="ja-JP" sz="1800" b="0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-Anethole</a:t>
            </a:r>
            <a:r>
              <a:rPr lang="en-US" altLang="ja-JP" dirty="0"/>
              <a:t> </a:t>
            </a:r>
            <a:r>
              <a:rPr lang="en-US" altLang="ja-JP" sz="2400" dirty="0"/>
              <a:t> </a:t>
            </a:r>
            <a:endParaRPr kumimoji="1" lang="en-US" altLang="ja-JP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3836E72-0216-4DE7-9981-8296606DD026}"/>
              </a:ext>
            </a:extLst>
          </p:cNvPr>
          <p:cNvSpPr txBox="1"/>
          <p:nvPr/>
        </p:nvSpPr>
        <p:spPr>
          <a:xfrm>
            <a:off x="320822" y="4616021"/>
            <a:ext cx="2481552" cy="132343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0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Cooling sensation</a:t>
            </a:r>
          </a:p>
          <a:p>
            <a:pPr algn="ctr"/>
            <a:endParaRPr lang="en-US" altLang="ja-JP" sz="800" b="0" i="0" u="none" strike="noStrike" dirty="0">
              <a:solidFill>
                <a:srgbClr val="FF0000"/>
              </a:solidFill>
              <a:effectLst/>
              <a:latin typeface="Verdana" panose="020B0604030504040204" pitchFamily="34" charset="0"/>
              <a:ea typeface="ＭＳ Ｐゴシック" panose="020B0600070205080204" pitchFamily="50" charset="-128"/>
            </a:endParaRPr>
          </a:p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Verdana" panose="020B060403050404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Mainly contained in camphor wood, rosemary, etc.</a:t>
            </a:r>
            <a:endParaRPr kumimoji="1" lang="en-US" altLang="ja-JP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B14091D-46E0-49C6-9821-784A39E64073}"/>
              </a:ext>
            </a:extLst>
          </p:cNvPr>
          <p:cNvSpPr txBox="1"/>
          <p:nvPr/>
        </p:nvSpPr>
        <p:spPr>
          <a:xfrm>
            <a:off x="3109546" y="4614041"/>
            <a:ext cx="2481552" cy="132343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0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Spicy/herbal</a:t>
            </a:r>
          </a:p>
          <a:p>
            <a:pPr algn="ctr"/>
            <a:endParaRPr lang="en-US" altLang="ja-JP" sz="800" b="0" i="0" u="none" strike="noStrike" dirty="0">
              <a:solidFill>
                <a:srgbClr val="FF0000"/>
              </a:solidFill>
              <a:effectLst/>
              <a:latin typeface="Verdana" panose="020B0604030504040204" pitchFamily="34" charset="0"/>
              <a:ea typeface="ＭＳ Ｐゴシック" panose="020B0600070205080204" pitchFamily="50" charset="-128"/>
            </a:endParaRPr>
          </a:p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Verdana" panose="020B060403050404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Mainly contained in caraway, spearmint, dill, etc.</a:t>
            </a:r>
            <a:endParaRPr kumimoji="1" lang="en-US" altLang="ja-JP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D39CA16-1B85-4F7B-9310-456B18C8487A}"/>
              </a:ext>
            </a:extLst>
          </p:cNvPr>
          <p:cNvSpPr txBox="1"/>
          <p:nvPr/>
        </p:nvSpPr>
        <p:spPr>
          <a:xfrm>
            <a:off x="5818354" y="4614041"/>
            <a:ext cx="2481552" cy="104644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800" b="0" i="0" u="none" strike="noStrike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ＭＳ Ｐゴシック" panose="020B0600070205080204" pitchFamily="50" charset="-128"/>
              </a:rPr>
              <a:t>Sweet, licorice-like</a:t>
            </a:r>
          </a:p>
          <a:p>
            <a:pPr algn="ctr"/>
            <a:endParaRPr lang="en-US" altLang="ja-JP" sz="800" b="0" i="0" u="none" strike="noStrike" dirty="0">
              <a:solidFill>
                <a:srgbClr val="FF0000"/>
              </a:solidFill>
              <a:effectLst/>
              <a:latin typeface="Verdana" panose="020B0604030504040204" pitchFamily="34" charset="0"/>
              <a:ea typeface="ＭＳ Ｐゴシック" panose="020B0600070205080204" pitchFamily="50" charset="-128"/>
            </a:endParaRPr>
          </a:p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Verdana" panose="020B060403050404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Mainly contained in anise, fennel, etc.</a:t>
            </a:r>
            <a:endParaRPr kumimoji="1" lang="en-US" altLang="ja-JP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E0C8C26-79E1-4FF2-B651-D401898DA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00" y="2227300"/>
            <a:ext cx="2311615" cy="147711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27DE03A-1D0E-9DDE-40A3-DEBB17E9E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B95D90A-3E64-1009-896E-6803EAECA4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9184" y="1887461"/>
            <a:ext cx="1973676" cy="2750570"/>
          </a:xfrm>
          <a:prstGeom prst="rect">
            <a:avLst/>
          </a:prstGeom>
        </p:spPr>
      </p:pic>
      <p:pic>
        <p:nvPicPr>
          <p:cNvPr id="9" name="図プレースホルダー 9">
            <a:extLst>
              <a:ext uri="{FF2B5EF4-FFF2-40B4-BE49-F238E27FC236}">
                <a16:creationId xmlns:a16="http://schemas.microsoft.com/office/drawing/2014/main" id="{54DE0B20-71AF-67B3-651A-E6FBAD9702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1304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7DE03A-1D0E-9DDE-40A3-DEBB17E9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D651C7D-835F-6672-C5A8-07BEAC0EF86E}"/>
              </a:ext>
            </a:extLst>
          </p:cNvPr>
          <p:cNvSpPr txBox="1">
            <a:spLocks/>
          </p:cNvSpPr>
          <p:nvPr/>
        </p:nvSpPr>
        <p:spPr>
          <a:xfrm>
            <a:off x="495300" y="194913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Short summary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84FE18A-6B4C-3E6D-8BCE-8460423C012F}"/>
              </a:ext>
            </a:extLst>
          </p:cNvPr>
          <p:cNvSpPr txBox="1">
            <a:spLocks/>
          </p:cNvSpPr>
          <p:nvPr/>
        </p:nvSpPr>
        <p:spPr>
          <a:xfrm>
            <a:off x="272379" y="1080162"/>
            <a:ext cx="7406963" cy="4606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Linalool and geraniol were contained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 coriander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Camphor was contained in coriander seeds from Bulgaria, Canada, and Morocco, not in those from India.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Carvone and (</a:t>
            </a:r>
            <a:r>
              <a:rPr kumimoji="1" lang="en-US" altLang="ja-JP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)-anethole were contained in only Bulgarian coriander seeds at high levels.</a:t>
            </a:r>
          </a:p>
        </p:txBody>
      </p:sp>
      <p:pic>
        <p:nvPicPr>
          <p:cNvPr id="9" name="図プレースホルダー 9">
            <a:extLst>
              <a:ext uri="{FF2B5EF4-FFF2-40B4-BE49-F238E27FC236}">
                <a16:creationId xmlns:a16="http://schemas.microsoft.com/office/drawing/2014/main" id="{3425DBA8-771E-DBD0-9173-2DE921319D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716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9EFF-FF4B-4482-802C-35E173FB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521" y="847455"/>
            <a:ext cx="8821478" cy="5082305"/>
          </a:xfrm>
          <a:solidFill>
            <a:schemeClr val="accent1">
              <a:alpha val="6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b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beers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Sensory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FBDD97-D21D-420D-88F4-48C14B15914F}"/>
              </a:ext>
            </a:extLst>
          </p:cNvPr>
          <p:cNvSpPr txBox="1">
            <a:spLocks/>
          </p:cNvSpPr>
          <p:nvPr/>
        </p:nvSpPr>
        <p:spPr>
          <a:xfrm>
            <a:off x="-11875" y="0"/>
            <a:ext cx="2216136" cy="640080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vert="horz" wrap="square" lIns="18288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2438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9F18B96-C7FF-468F-A17C-57CBEAC5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4858467-4BE7-4B6D-AC3B-3BD35793A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44" y="3814033"/>
            <a:ext cx="2315464" cy="23154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37D6523-3550-46E8-9F19-3AEE1786768F}"/>
              </a:ext>
            </a:extLst>
          </p:cNvPr>
          <p:cNvSpPr txBox="1"/>
          <p:nvPr/>
        </p:nvSpPr>
        <p:spPr>
          <a:xfrm>
            <a:off x="6798285" y="4034281"/>
            <a:ext cx="1909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Quantification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via GC/MS</a:t>
            </a:r>
            <a:r>
              <a:rPr kumimoji="1" lang="ja-JP" altLang="en-US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</a:t>
            </a:r>
            <a:endParaRPr kumimoji="1" lang="en-US" altLang="ja-JP" sz="2000" dirty="0">
              <a:latin typeface="Arial" panose="020B0604020202020204" pitchFamily="34" charset="0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051B58-97C9-8E25-E753-85E8BDBA7F97}"/>
              </a:ext>
            </a:extLst>
          </p:cNvPr>
          <p:cNvSpPr txBox="1">
            <a:spLocks/>
          </p:cNvSpPr>
          <p:nvPr/>
        </p:nvSpPr>
        <p:spPr>
          <a:xfrm>
            <a:off x="495300" y="150753"/>
            <a:ext cx="11201400" cy="11457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Quantification of flavor compounds</a:t>
            </a:r>
            <a:br>
              <a:rPr lang="en-US" altLang="ja-JP" sz="3600" dirty="0">
                <a:latin typeface="Arial Black" panose="020B0A04020102020204" pitchFamily="34" charset="0"/>
              </a:rPr>
            </a:br>
            <a:r>
              <a:rPr lang="en-US" altLang="ja-JP" sz="3600" dirty="0">
                <a:latin typeface="Arial Black" panose="020B0A04020102020204" pitchFamily="34" charset="0"/>
              </a:rPr>
              <a:t>in raw coriander seeds via GC-MS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10671F9-5350-10A9-12A5-F93D73262D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B20675-D19E-234E-58EC-F7CFCF70C1F4}"/>
              </a:ext>
            </a:extLst>
          </p:cNvPr>
          <p:cNvSpPr txBox="1"/>
          <p:nvPr/>
        </p:nvSpPr>
        <p:spPr>
          <a:xfrm>
            <a:off x="6817233" y="6098852"/>
            <a:ext cx="5378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GC-MS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Agilent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Technologies, Inc.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3C1A2F9-0643-42F2-E4E7-5EB8C6152E21}"/>
              </a:ext>
            </a:extLst>
          </p:cNvPr>
          <p:cNvSpPr txBox="1"/>
          <p:nvPr/>
        </p:nvSpPr>
        <p:spPr>
          <a:xfrm>
            <a:off x="2207897" y="5538845"/>
            <a:ext cx="1788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kumimoji="1" lang="ja-JP" alt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endParaRPr kumimoji="1" lang="ja-JP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涙形 24">
            <a:extLst>
              <a:ext uri="{FF2B5EF4-FFF2-40B4-BE49-F238E27FC236}">
                <a16:creationId xmlns:a16="http://schemas.microsoft.com/office/drawing/2014/main" id="{EDA2EF39-9B34-CB85-53B6-E496DA08E1CD}"/>
              </a:ext>
            </a:extLst>
          </p:cNvPr>
          <p:cNvSpPr>
            <a:spLocks noChangeAspect="1"/>
          </p:cNvSpPr>
          <p:nvPr/>
        </p:nvSpPr>
        <p:spPr>
          <a:xfrm rot="18900000">
            <a:off x="2892746" y="5081864"/>
            <a:ext cx="419035" cy="419035"/>
          </a:xfrm>
          <a:prstGeom prst="teardrop">
            <a:avLst/>
          </a:prstGeom>
          <a:solidFill>
            <a:srgbClr val="5B9BD5">
              <a:lumMod val="20000"/>
              <a:lumOff val="80000"/>
            </a:srgb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2540109-AEDC-1BAF-38B7-090A618B5E69}"/>
              </a:ext>
            </a:extLst>
          </p:cNvPr>
          <p:cNvSpPr txBox="1"/>
          <p:nvPr/>
        </p:nvSpPr>
        <p:spPr>
          <a:xfrm>
            <a:off x="3191366" y="3992603"/>
            <a:ext cx="1463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Autoclaved</a:t>
            </a:r>
          </a:p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100</a:t>
            </a:r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°C</a:t>
            </a:r>
          </a:p>
          <a:p>
            <a:pPr algn="ctr" defTabSz="914400"/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ea typeface="Arial Unicode MS" pitchFamily="50" charset="-128"/>
                <a:cs typeface="Arial" panose="020B0604020202020204" pitchFamily="34" charset="0"/>
              </a:rPr>
              <a:t>for </a:t>
            </a:r>
            <a:r>
              <a:rPr kumimoji="1" lang="ja-JP" alt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min</a:t>
            </a:r>
            <a:endParaRPr kumimoji="1" lang="ja-JP" alt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涙形 27">
            <a:extLst>
              <a:ext uri="{FF2B5EF4-FFF2-40B4-BE49-F238E27FC236}">
                <a16:creationId xmlns:a16="http://schemas.microsoft.com/office/drawing/2014/main" id="{8494AFBF-0FAD-1703-EFB2-1AF8A820FC70}"/>
              </a:ext>
            </a:extLst>
          </p:cNvPr>
          <p:cNvSpPr>
            <a:spLocks noChangeAspect="1"/>
          </p:cNvSpPr>
          <p:nvPr/>
        </p:nvSpPr>
        <p:spPr>
          <a:xfrm rot="18900000">
            <a:off x="4519443" y="5086239"/>
            <a:ext cx="419035" cy="419035"/>
          </a:xfrm>
          <a:prstGeom prst="teardrop">
            <a:avLst/>
          </a:prstGeom>
          <a:solidFill>
            <a:srgbClr val="FFC000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ja-JP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1763A77-9EC7-DBBF-7396-F0F261580680}"/>
              </a:ext>
            </a:extLst>
          </p:cNvPr>
          <p:cNvSpPr txBox="1"/>
          <p:nvPr/>
        </p:nvSpPr>
        <p:spPr>
          <a:xfrm>
            <a:off x="16920" y="4086559"/>
            <a:ext cx="2936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coriander seeds 0.05 g 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右矢印 223">
            <a:extLst>
              <a:ext uri="{FF2B5EF4-FFF2-40B4-BE49-F238E27FC236}">
                <a16:creationId xmlns:a16="http://schemas.microsoft.com/office/drawing/2014/main" id="{1E9ED180-4DAE-F2E7-79A1-502D615EF15A}"/>
              </a:ext>
            </a:extLst>
          </p:cNvPr>
          <p:cNvSpPr/>
          <p:nvPr/>
        </p:nvSpPr>
        <p:spPr>
          <a:xfrm>
            <a:off x="3663417" y="5123614"/>
            <a:ext cx="546752" cy="298427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1262CC0-0BDE-9A8F-88FC-B358DA7F8EFB}"/>
              </a:ext>
            </a:extLst>
          </p:cNvPr>
          <p:cNvSpPr txBox="1"/>
          <p:nvPr/>
        </p:nvSpPr>
        <p:spPr>
          <a:xfrm>
            <a:off x="2176230" y="5041996"/>
            <a:ext cx="82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en-US" altLang="ja-JP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kumimoji="1" lang="ja-JP" altLang="en-US" sz="2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右矢印 223">
            <a:extLst>
              <a:ext uri="{FF2B5EF4-FFF2-40B4-BE49-F238E27FC236}">
                <a16:creationId xmlns:a16="http://schemas.microsoft.com/office/drawing/2014/main" id="{05684E5A-47B9-B9D6-EDCB-7873411AC1FF}"/>
              </a:ext>
            </a:extLst>
          </p:cNvPr>
          <p:cNvSpPr/>
          <p:nvPr/>
        </p:nvSpPr>
        <p:spPr>
          <a:xfrm>
            <a:off x="5157726" y="5121635"/>
            <a:ext cx="546752" cy="298427"/>
          </a:xfrm>
          <a:prstGeom prst="rightArrow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游ゴシック" panose="020B04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E594BB34-BB04-E637-585B-6F6AFC2D0BCC}"/>
              </a:ext>
            </a:extLst>
          </p:cNvPr>
          <p:cNvSpPr txBox="1">
            <a:spLocks/>
          </p:cNvSpPr>
          <p:nvPr/>
        </p:nvSpPr>
        <p:spPr>
          <a:xfrm>
            <a:off x="269665" y="1521529"/>
            <a:ext cx="9491846" cy="4438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Sample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Bulgaria: 5 samples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Canada: 1 sample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Morocco: 4 samples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India: 3 samples</a:t>
            </a:r>
          </a:p>
        </p:txBody>
      </p:sp>
      <p:pic>
        <p:nvPicPr>
          <p:cNvPr id="9" name="図プレースホルダー 9">
            <a:extLst>
              <a:ext uri="{FF2B5EF4-FFF2-40B4-BE49-F238E27FC236}">
                <a16:creationId xmlns:a16="http://schemas.microsoft.com/office/drawing/2014/main" id="{8EC3A9E8-917B-5069-03DE-6EA1DA2B6A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694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4482273-E4F7-F019-E34B-9963CE04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9594970-7C5C-7C3A-3168-9FB5EAC9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438"/>
            <a:ext cx="10843134" cy="599705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Quantification of candidate compounds specific for Bulgarian coriander seeds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5DCA9D2-5FAA-B1B8-C6B7-7AF18440F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84" y="946692"/>
            <a:ext cx="11500433" cy="49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89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082188D-3EDA-0A77-012D-A019D645E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84" y="946692"/>
            <a:ext cx="11500433" cy="496461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438"/>
            <a:ext cx="10843134" cy="599705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Quantification of candidate compounds specific for Bulgarian coriander seeds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AutoShape 10">
            <a:extLst>
              <a:ext uri="{FF2B5EF4-FFF2-40B4-BE49-F238E27FC236}">
                <a16:creationId xmlns:a16="http://schemas.microsoft.com/office/drawing/2014/main" id="{7D2D75A1-4BCB-43DA-99C5-6F74658FA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411" y="3797432"/>
            <a:ext cx="2160587" cy="2631498"/>
          </a:xfrm>
          <a:prstGeom prst="wedgeRoundRectCallout">
            <a:avLst>
              <a:gd name="adj1" fmla="val 48915"/>
              <a:gd name="adj2" fmla="val -6798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C5F910CF-BC3E-464C-BDE6-A5B3D840F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315" y="3795453"/>
            <a:ext cx="2160587" cy="2631498"/>
          </a:xfrm>
          <a:prstGeom prst="wedgeRoundRectCallout">
            <a:avLst>
              <a:gd name="adj1" fmla="val 4395"/>
              <a:gd name="adj2" fmla="val -6830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A331DF92-D798-41AD-A262-91B63CA04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655" y="3805348"/>
            <a:ext cx="2160587" cy="2631498"/>
          </a:xfrm>
          <a:prstGeom prst="wedgeRoundRectCallout">
            <a:avLst>
              <a:gd name="adj1" fmla="val -28583"/>
              <a:gd name="adj2" fmla="val -6893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2772BF7-AC6D-4711-851B-4F81059C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314" y="3929875"/>
            <a:ext cx="2139086" cy="225341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95341B5-7017-4FC3-8D76-694C3FD69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084" y="4493040"/>
            <a:ext cx="1910425" cy="12207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E5E252-C931-E959-7E6E-BE4F59984D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6A0D7FB-1DD0-163F-90C0-C686B7E1F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7745" y="3936292"/>
            <a:ext cx="1794251" cy="25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01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082188D-3EDA-0A77-012D-A019D645E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84" y="946692"/>
            <a:ext cx="11500433" cy="496461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3438"/>
            <a:ext cx="10843134" cy="599705"/>
          </a:xfrm>
        </p:spPr>
        <p:txBody>
          <a:bodyPr>
            <a:normAutofit fontScale="90000"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Quantification of candidate compounds specific for Bulgarian coriander seeds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" name="AutoShape 10">
            <a:extLst>
              <a:ext uri="{FF2B5EF4-FFF2-40B4-BE49-F238E27FC236}">
                <a16:creationId xmlns:a16="http://schemas.microsoft.com/office/drawing/2014/main" id="{7D2D75A1-4BCB-43DA-99C5-6F74658FA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0411" y="3797432"/>
            <a:ext cx="2160587" cy="2631498"/>
          </a:xfrm>
          <a:prstGeom prst="wedgeRoundRectCallout">
            <a:avLst>
              <a:gd name="adj1" fmla="val 48915"/>
              <a:gd name="adj2" fmla="val -67989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5" name="AutoShape 10">
            <a:extLst>
              <a:ext uri="{FF2B5EF4-FFF2-40B4-BE49-F238E27FC236}">
                <a16:creationId xmlns:a16="http://schemas.microsoft.com/office/drawing/2014/main" id="{3CBAB66B-0A7C-45F1-8674-5FA34FE3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123" y="3795452"/>
            <a:ext cx="2160587" cy="2631498"/>
          </a:xfrm>
          <a:prstGeom prst="wedgeRoundRectCallout">
            <a:avLst>
              <a:gd name="adj1" fmla="val -5499"/>
              <a:gd name="adj2" fmla="val -674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C5F910CF-BC3E-464C-BDE6-A5B3D840F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315" y="3795453"/>
            <a:ext cx="2160587" cy="2631498"/>
          </a:xfrm>
          <a:prstGeom prst="wedgeRoundRectCallout">
            <a:avLst>
              <a:gd name="adj1" fmla="val 4395"/>
              <a:gd name="adj2" fmla="val -68306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A331DF92-D798-41AD-A262-91B63CA04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1655" y="3805348"/>
            <a:ext cx="2160587" cy="2631498"/>
          </a:xfrm>
          <a:prstGeom prst="wedgeRoundRectCallout">
            <a:avLst>
              <a:gd name="adj1" fmla="val -28583"/>
              <a:gd name="adj2" fmla="val -6893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B2772BF7-AC6D-4711-851B-4F81059CD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314" y="3929875"/>
            <a:ext cx="2139086" cy="225341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3C854BDC-0CC3-4FA4-8653-600C2561A5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145" y="3981101"/>
            <a:ext cx="1724177" cy="229214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95341B5-7017-4FC3-8D76-694C3FD69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0084" y="4493040"/>
            <a:ext cx="1910425" cy="12207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8E5E252-C931-E959-7E6E-BE4F59984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6A0D7FB-1DD0-163F-90C0-C686B7E1FE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7745" y="3936292"/>
            <a:ext cx="1794251" cy="250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76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E594BB34-BB04-E637-585B-6F6AFC2D0BCC}"/>
              </a:ext>
            </a:extLst>
          </p:cNvPr>
          <p:cNvSpPr txBox="1">
            <a:spLocks/>
          </p:cNvSpPr>
          <p:nvPr/>
        </p:nvSpPr>
        <p:spPr>
          <a:xfrm>
            <a:off x="269665" y="1521529"/>
            <a:ext cx="9491846" cy="4438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Sample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Morocco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9F18B96-C7FF-468F-A17C-57CBEAC5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051B58-97C9-8E25-E753-85E8BDBA7F97}"/>
              </a:ext>
            </a:extLst>
          </p:cNvPr>
          <p:cNvSpPr txBox="1">
            <a:spLocks/>
          </p:cNvSpPr>
          <p:nvPr/>
        </p:nvSpPr>
        <p:spPr>
          <a:xfrm>
            <a:off x="495300" y="150753"/>
            <a:ext cx="11201400" cy="11457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Test-brewing conditions</a:t>
            </a:r>
            <a:br>
              <a:rPr lang="en-US" altLang="ja-JP" sz="3600" dirty="0">
                <a:latin typeface="Arial Black" panose="020B0A04020102020204" pitchFamily="34" charset="0"/>
              </a:rPr>
            </a:br>
            <a:r>
              <a:rPr lang="en-US" altLang="ja-JP" sz="3600" dirty="0">
                <a:latin typeface="Arial Black" panose="020B0A04020102020204" pitchFamily="34" charset="0"/>
              </a:rPr>
              <a:t>with different coriander seeds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75A3BF-0B01-832E-89BC-9E2259A4E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7" y="4094382"/>
            <a:ext cx="8453946" cy="201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>
            <a:extLst>
              <a:ext uri="{FF2B5EF4-FFF2-40B4-BE49-F238E27FC236}">
                <a16:creationId xmlns:a16="http://schemas.microsoft.com/office/drawing/2014/main" id="{41F8D80F-FCED-ADEA-D2AE-2243D904D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645" y="2153310"/>
            <a:ext cx="3163316" cy="1797349"/>
          </a:xfrm>
          <a:prstGeom prst="wedgeRoundRectCallout">
            <a:avLst>
              <a:gd name="adj1" fmla="val -31423"/>
              <a:gd name="adj2" fmla="val 8199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47AE415-EF6D-AC4F-BF32-0CFCE66BC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86" t="26666" r="47440" b="21422"/>
          <a:stretch/>
        </p:blipFill>
        <p:spPr>
          <a:xfrm>
            <a:off x="2921357" y="2482254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ACCDCE-592B-2948-07A6-42CEA7C0143F}"/>
              </a:ext>
            </a:extLst>
          </p:cNvPr>
          <p:cNvSpPr txBox="1"/>
          <p:nvPr/>
        </p:nvSpPr>
        <p:spPr>
          <a:xfrm>
            <a:off x="2609645" y="2162755"/>
            <a:ext cx="323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coriander seeds 0.5 kg/</a:t>
            </a:r>
            <a:r>
              <a:rPr kumimoji="1" lang="en-US" altLang="ja-JP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61757E-DE8E-040F-A76F-5C36A407BAA2}"/>
              </a:ext>
            </a:extLst>
          </p:cNvPr>
          <p:cNvSpPr txBox="1"/>
          <p:nvPr/>
        </p:nvSpPr>
        <p:spPr>
          <a:xfrm>
            <a:off x="5784601" y="2524987"/>
            <a:ext cx="2541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-All malt beer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-Ale yeast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-Fermentation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Temperature: 18°C</a:t>
            </a:r>
          </a:p>
        </p:txBody>
      </p:sp>
      <p:pic>
        <p:nvPicPr>
          <p:cNvPr id="12" name="図プレースホルダー 9">
            <a:extLst>
              <a:ext uri="{FF2B5EF4-FFF2-40B4-BE49-F238E27FC236}">
                <a16:creationId xmlns:a16="http://schemas.microsoft.com/office/drawing/2014/main" id="{7C4C7B3E-108C-6C62-8B16-0866A9111C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823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85F1ABD-4309-4CBA-B764-9250E7489A4C}"/>
              </a:ext>
            </a:extLst>
          </p:cNvPr>
          <p:cNvSpPr txBox="1">
            <a:spLocks/>
          </p:cNvSpPr>
          <p:nvPr/>
        </p:nvSpPr>
        <p:spPr>
          <a:xfrm>
            <a:off x="23751" y="126230"/>
            <a:ext cx="12192000" cy="845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Behavior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flavor</a:t>
            </a:r>
            <a:r>
              <a:rPr lang="ja-JP" altLang="en-US" dirty="0"/>
              <a:t> </a:t>
            </a:r>
            <a:r>
              <a:rPr lang="en-US" altLang="ja-JP" dirty="0"/>
              <a:t>compounds</a:t>
            </a:r>
            <a:r>
              <a:rPr lang="ja-JP" altLang="en-US" dirty="0"/>
              <a:t> </a:t>
            </a:r>
            <a:r>
              <a:rPr lang="en-US" altLang="ja-JP" dirty="0"/>
              <a:t>derived</a:t>
            </a:r>
            <a:r>
              <a:rPr lang="ja-JP" altLang="en-US" dirty="0"/>
              <a:t> </a:t>
            </a:r>
            <a:r>
              <a:rPr lang="en-US" altLang="ja-JP" dirty="0"/>
              <a:t>from</a:t>
            </a:r>
            <a:r>
              <a:rPr lang="ja-JP" altLang="en-US" dirty="0"/>
              <a:t> </a:t>
            </a:r>
            <a:r>
              <a:rPr lang="en-US" altLang="ja-JP" dirty="0"/>
              <a:t>different</a:t>
            </a:r>
            <a:r>
              <a:rPr lang="ja-JP" altLang="en-US" dirty="0"/>
              <a:t> </a:t>
            </a:r>
            <a:r>
              <a:rPr lang="en-US" altLang="ja-JP" dirty="0"/>
              <a:t>coriander</a:t>
            </a:r>
            <a:r>
              <a:rPr lang="ja-JP" altLang="en-US" dirty="0"/>
              <a:t> </a:t>
            </a:r>
            <a:r>
              <a:rPr lang="en-US" altLang="ja-JP" dirty="0"/>
              <a:t>seeds</a:t>
            </a:r>
            <a:r>
              <a:rPr lang="ja-JP" altLang="en-US" dirty="0"/>
              <a:t> </a:t>
            </a:r>
            <a:r>
              <a:rPr lang="en-US" altLang="ja-JP" dirty="0"/>
              <a:t>during</a:t>
            </a:r>
            <a:r>
              <a:rPr lang="ja-JP" altLang="en-US" dirty="0"/>
              <a:t> </a:t>
            </a:r>
            <a:r>
              <a:rPr lang="en-US" altLang="ja-JP" dirty="0"/>
              <a:t>fermentation.</a:t>
            </a:r>
            <a:endParaRPr lang="en-US" dirty="0"/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CFADF3C3-2BCA-4A26-B42D-8D075C21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10" y="1153830"/>
            <a:ext cx="1475710" cy="1977084"/>
          </a:xfrm>
          <a:prstGeom prst="wedgeRoundRectCallout">
            <a:avLst>
              <a:gd name="adj1" fmla="val 57269"/>
              <a:gd name="adj2" fmla="val 5988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C5BC8ED-8901-4D92-9B0C-9E2D56B0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16" y="1309157"/>
            <a:ext cx="1295400" cy="172212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5A5D286-52AC-9FAF-FB90-C51E5DF23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F3256B-5D37-B0C1-4BDB-A1BC7D06D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93" y="1328166"/>
            <a:ext cx="8538972" cy="42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1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85F1ABD-4309-4CBA-B764-9250E7489A4C}"/>
              </a:ext>
            </a:extLst>
          </p:cNvPr>
          <p:cNvSpPr txBox="1">
            <a:spLocks/>
          </p:cNvSpPr>
          <p:nvPr/>
        </p:nvSpPr>
        <p:spPr>
          <a:xfrm>
            <a:off x="23751" y="126230"/>
            <a:ext cx="12192000" cy="845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Behavior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flavor</a:t>
            </a:r>
            <a:r>
              <a:rPr lang="ja-JP" altLang="en-US" dirty="0"/>
              <a:t> </a:t>
            </a:r>
            <a:r>
              <a:rPr lang="en-US" altLang="ja-JP" dirty="0"/>
              <a:t>compounds</a:t>
            </a:r>
            <a:r>
              <a:rPr lang="ja-JP" altLang="en-US" dirty="0"/>
              <a:t> </a:t>
            </a:r>
            <a:r>
              <a:rPr lang="en-US" altLang="ja-JP" dirty="0"/>
              <a:t>derived</a:t>
            </a:r>
            <a:r>
              <a:rPr lang="ja-JP" altLang="en-US" dirty="0"/>
              <a:t> </a:t>
            </a:r>
            <a:r>
              <a:rPr lang="en-US" altLang="ja-JP" dirty="0"/>
              <a:t>from</a:t>
            </a:r>
            <a:r>
              <a:rPr lang="ja-JP" altLang="en-US" dirty="0"/>
              <a:t> </a:t>
            </a:r>
            <a:r>
              <a:rPr lang="en-US" altLang="ja-JP" dirty="0"/>
              <a:t>different</a:t>
            </a:r>
            <a:r>
              <a:rPr lang="ja-JP" altLang="en-US" dirty="0"/>
              <a:t> </a:t>
            </a:r>
            <a:r>
              <a:rPr lang="en-US" altLang="ja-JP" dirty="0"/>
              <a:t>coriander</a:t>
            </a:r>
            <a:r>
              <a:rPr lang="ja-JP" altLang="en-US" dirty="0"/>
              <a:t> </a:t>
            </a:r>
            <a:r>
              <a:rPr lang="en-US" altLang="ja-JP" dirty="0"/>
              <a:t>seeds</a:t>
            </a:r>
            <a:r>
              <a:rPr lang="ja-JP" altLang="en-US" dirty="0"/>
              <a:t> </a:t>
            </a:r>
            <a:r>
              <a:rPr lang="en-US" altLang="ja-JP" dirty="0"/>
              <a:t>during</a:t>
            </a:r>
            <a:r>
              <a:rPr lang="ja-JP" altLang="en-US" dirty="0"/>
              <a:t> </a:t>
            </a:r>
            <a:r>
              <a:rPr lang="en-US" altLang="ja-JP" dirty="0"/>
              <a:t>fermentation.</a:t>
            </a:r>
            <a:endParaRPr lang="en-US" dirty="0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CE5FFE08-6D5B-4A4C-BB9B-DC76B156F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45" y="3851507"/>
            <a:ext cx="1475710" cy="1977084"/>
          </a:xfrm>
          <a:prstGeom prst="wedgeRoundRectCallout">
            <a:avLst>
              <a:gd name="adj1" fmla="val 54548"/>
              <a:gd name="adj2" fmla="val -6138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CFADF3C3-2BCA-4A26-B42D-8D075C21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10" y="1153830"/>
            <a:ext cx="1475710" cy="1977084"/>
          </a:xfrm>
          <a:prstGeom prst="wedgeRoundRectCallout">
            <a:avLst>
              <a:gd name="adj1" fmla="val 57269"/>
              <a:gd name="adj2" fmla="val 5988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C5BC8ED-8901-4D92-9B0C-9E2D56B0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16" y="1309157"/>
            <a:ext cx="1295400" cy="172212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47C7488-3EBD-4832-A8E0-530FBE771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69" y="4413389"/>
            <a:ext cx="1304846" cy="83379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5A5D286-52AC-9FAF-FB90-C51E5DF23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F3256B-5D37-B0C1-4BDB-A1BC7D06D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593" y="1328166"/>
            <a:ext cx="8538972" cy="42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66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2DA173D-9264-4B16-ABAF-234E06ECC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07" y="3534385"/>
            <a:ext cx="5008681" cy="273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95941"/>
            <a:ext cx="11201400" cy="64008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What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are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seeds?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83741E-9610-4243-9329-9FAD0087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94" y="963388"/>
            <a:ext cx="11845384" cy="4499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Coriander (</a:t>
            </a:r>
            <a:r>
              <a:rPr kumimoji="1" lang="en-US" altLang="ja-JP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Coriandrum sativum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L.) is an annual herb in the </a:t>
            </a:r>
            <a:r>
              <a:rPr kumimoji="1" lang="en-US" altLang="ja-JP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Apiaceae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family.</a:t>
            </a:r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Its dried seeds were primary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 a spice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fresh or dried leaves as an herb.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11102045-D44C-4794-9D16-F722FF27E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978" y="2973336"/>
            <a:ext cx="2454420" cy="1014222"/>
          </a:xfrm>
          <a:prstGeom prst="wedgeRoundRectCallout">
            <a:avLst>
              <a:gd name="adj1" fmla="val 59841"/>
              <a:gd name="adj2" fmla="val 132328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Mainly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used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kumimoji="0" lang="en-US" altLang="ja-JP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for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curry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5D391DA1-415E-432E-AA01-58C08F2F1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6842" y="2971356"/>
            <a:ext cx="2969848" cy="1014222"/>
          </a:xfrm>
          <a:prstGeom prst="wedgeRoundRectCallout">
            <a:avLst>
              <a:gd name="adj1" fmla="val -79019"/>
              <a:gd name="adj2" fmla="val 135841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Mainly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used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kumimoji="0" lang="en-US" altLang="ja-JP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for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ethnic foods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984E7C8-AB8C-5581-07C4-4BEDE7813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0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C85F1ABD-4309-4CBA-B764-9250E7489A4C}"/>
              </a:ext>
            </a:extLst>
          </p:cNvPr>
          <p:cNvSpPr txBox="1">
            <a:spLocks/>
          </p:cNvSpPr>
          <p:nvPr/>
        </p:nvSpPr>
        <p:spPr>
          <a:xfrm>
            <a:off x="23751" y="126230"/>
            <a:ext cx="12192000" cy="845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Behavior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flavor</a:t>
            </a:r>
            <a:r>
              <a:rPr lang="ja-JP" altLang="en-US" dirty="0"/>
              <a:t> </a:t>
            </a:r>
            <a:r>
              <a:rPr lang="en-US" altLang="ja-JP" dirty="0"/>
              <a:t>compounds</a:t>
            </a:r>
            <a:r>
              <a:rPr lang="ja-JP" altLang="en-US" dirty="0"/>
              <a:t> </a:t>
            </a:r>
            <a:r>
              <a:rPr lang="en-US" altLang="ja-JP" dirty="0"/>
              <a:t>derived</a:t>
            </a:r>
            <a:r>
              <a:rPr lang="ja-JP" altLang="en-US" dirty="0"/>
              <a:t> </a:t>
            </a:r>
            <a:r>
              <a:rPr lang="en-US" altLang="ja-JP" dirty="0"/>
              <a:t>from</a:t>
            </a:r>
            <a:r>
              <a:rPr lang="ja-JP" altLang="en-US" dirty="0"/>
              <a:t> </a:t>
            </a:r>
            <a:r>
              <a:rPr lang="en-US" altLang="ja-JP" dirty="0"/>
              <a:t>different</a:t>
            </a:r>
            <a:r>
              <a:rPr lang="ja-JP" altLang="en-US" dirty="0"/>
              <a:t> </a:t>
            </a:r>
            <a:r>
              <a:rPr lang="en-US" altLang="ja-JP" dirty="0"/>
              <a:t>coriander</a:t>
            </a:r>
            <a:r>
              <a:rPr lang="ja-JP" altLang="en-US" dirty="0"/>
              <a:t> </a:t>
            </a:r>
            <a:r>
              <a:rPr lang="en-US" altLang="ja-JP" dirty="0"/>
              <a:t>seeds</a:t>
            </a:r>
            <a:r>
              <a:rPr lang="ja-JP" altLang="en-US" dirty="0"/>
              <a:t> </a:t>
            </a:r>
            <a:r>
              <a:rPr lang="en-US" altLang="ja-JP" dirty="0"/>
              <a:t>during</a:t>
            </a:r>
            <a:r>
              <a:rPr lang="ja-JP" altLang="en-US" dirty="0"/>
              <a:t> </a:t>
            </a:r>
            <a:r>
              <a:rPr lang="en-US" altLang="ja-JP" dirty="0"/>
              <a:t>fermentation.</a:t>
            </a:r>
            <a:endParaRPr lang="en-US" dirty="0"/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CE5FFE08-6D5B-4A4C-BB9B-DC76B156F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45" y="3851507"/>
            <a:ext cx="1475710" cy="1977084"/>
          </a:xfrm>
          <a:prstGeom prst="wedgeRoundRectCallout">
            <a:avLst>
              <a:gd name="adj1" fmla="val 54548"/>
              <a:gd name="adj2" fmla="val -6138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CFADF3C3-2BCA-4A26-B42D-8D075C21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10" y="1153830"/>
            <a:ext cx="1475710" cy="1977084"/>
          </a:xfrm>
          <a:prstGeom prst="wedgeRoundRectCallout">
            <a:avLst>
              <a:gd name="adj1" fmla="val 57269"/>
              <a:gd name="adj2" fmla="val 5988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C5BC8ED-8901-4D92-9B0C-9E2D56B0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16" y="1309157"/>
            <a:ext cx="1295400" cy="172212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47C7488-3EBD-4832-A8E0-530FBE771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69" y="4413389"/>
            <a:ext cx="1304846" cy="833793"/>
          </a:xfrm>
          <a:prstGeom prst="rect">
            <a:avLst/>
          </a:prstGeom>
        </p:spPr>
      </p:pic>
      <p:sp>
        <p:nvSpPr>
          <p:cNvPr id="20" name="AutoShape 10">
            <a:extLst>
              <a:ext uri="{FF2B5EF4-FFF2-40B4-BE49-F238E27FC236}">
                <a16:creationId xmlns:a16="http://schemas.microsoft.com/office/drawing/2014/main" id="{C78B7E7A-E94B-4D74-99C7-AA20785DA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4212" y="3849528"/>
            <a:ext cx="1475710" cy="1977084"/>
          </a:xfrm>
          <a:prstGeom prst="wedgeRoundRectCallout">
            <a:avLst>
              <a:gd name="adj1" fmla="val -58113"/>
              <a:gd name="adj2" fmla="val -6258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249AF864-8D25-4DC6-94CD-647D6703F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3506" y="3960687"/>
            <a:ext cx="1607127" cy="1693025"/>
          </a:xfrm>
          <a:prstGeom prst="rect">
            <a:avLst/>
          </a:prstGeom>
        </p:spPr>
      </p:pic>
      <p:sp>
        <p:nvSpPr>
          <p:cNvPr id="23" name="AutoShape 10">
            <a:extLst>
              <a:ext uri="{FF2B5EF4-FFF2-40B4-BE49-F238E27FC236}">
                <a16:creationId xmlns:a16="http://schemas.microsoft.com/office/drawing/2014/main" id="{0FA26D9D-B813-4686-A068-6F9EF4744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2234" y="1163727"/>
            <a:ext cx="1475710" cy="1977084"/>
          </a:xfrm>
          <a:prstGeom prst="wedgeRoundRectCallout">
            <a:avLst>
              <a:gd name="adj1" fmla="val -55699"/>
              <a:gd name="adj2" fmla="val 5874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C5A5D286-52AC-9FAF-FB90-C51E5DF23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56E44ED-4271-E6EB-4041-51568B2CA2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2112" y="1207131"/>
            <a:ext cx="1348047" cy="18786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AF3256B-5D37-B0C1-4BDB-A1BC7D06D1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593" y="1328166"/>
            <a:ext cx="8538972" cy="42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47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7DE03A-1D0E-9DDE-40A3-DEBB17E9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D651C7D-835F-6672-C5A8-07BEAC0EF86E}"/>
              </a:ext>
            </a:extLst>
          </p:cNvPr>
          <p:cNvSpPr txBox="1">
            <a:spLocks/>
          </p:cNvSpPr>
          <p:nvPr/>
        </p:nvSpPr>
        <p:spPr>
          <a:xfrm>
            <a:off x="495300" y="194913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Short summary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84FE18A-6B4C-3E6D-8BCE-8460423C012F}"/>
              </a:ext>
            </a:extLst>
          </p:cNvPr>
          <p:cNvSpPr txBox="1">
            <a:spLocks/>
          </p:cNvSpPr>
          <p:nvPr/>
        </p:nvSpPr>
        <p:spPr>
          <a:xfrm>
            <a:off x="272379" y="1080162"/>
            <a:ext cx="8346983" cy="4833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Test-beers with Bulgarian and Canadian coriander seeds contained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linalool at higher levels than those with Moroccan and Indian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Camphor was contained at highest level in the Bulgarian test-beer.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Carvone and (</a:t>
            </a:r>
            <a:r>
              <a:rPr kumimoji="1" lang="en-US" altLang="ja-JP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)-anethole were contained only in the Bulgarian test-beer.</a:t>
            </a:r>
          </a:p>
        </p:txBody>
      </p:sp>
      <p:pic>
        <p:nvPicPr>
          <p:cNvPr id="8" name="図プレースホルダー 9">
            <a:extLst>
              <a:ext uri="{FF2B5EF4-FFF2-40B4-BE49-F238E27FC236}">
                <a16:creationId xmlns:a16="http://schemas.microsoft.com/office/drawing/2014/main" id="{EDEC4034-8236-7DDC-1B4F-7CF626E674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56415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9EFF-FF4B-4482-802C-35E173FB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521" y="847455"/>
            <a:ext cx="8821478" cy="5082305"/>
          </a:xfrm>
          <a:solidFill>
            <a:schemeClr val="accent1">
              <a:alpha val="6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b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beers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Sensory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FBDD97-D21D-420D-88F4-48C14B15914F}"/>
              </a:ext>
            </a:extLst>
          </p:cNvPr>
          <p:cNvSpPr txBox="1">
            <a:spLocks/>
          </p:cNvSpPr>
          <p:nvPr/>
        </p:nvSpPr>
        <p:spPr>
          <a:xfrm>
            <a:off x="-11875" y="0"/>
            <a:ext cx="2216136" cy="640080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vert="horz" wrap="square" lIns="18288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19872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E594BB34-BB04-E637-585B-6F6AFC2D0BCC}"/>
              </a:ext>
            </a:extLst>
          </p:cNvPr>
          <p:cNvSpPr txBox="1">
            <a:spLocks/>
          </p:cNvSpPr>
          <p:nvPr/>
        </p:nvSpPr>
        <p:spPr>
          <a:xfrm>
            <a:off x="269665" y="1521529"/>
            <a:ext cx="9491846" cy="4438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Sample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 lvl="1"/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</a:p>
          <a:p>
            <a:pPr lvl="1"/>
            <a:r>
              <a:rPr kumimoji="1" lang="en-US" altLang="ja-JP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Morocco</a:t>
            </a:r>
          </a:p>
          <a:p>
            <a:pPr lvl="1"/>
            <a:r>
              <a:rPr kumimoji="1" lang="en-US" altLang="ja-JP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9F18B96-C7FF-468F-A17C-57CBEAC52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4051B58-97C9-8E25-E753-85E8BDBA7F97}"/>
              </a:ext>
            </a:extLst>
          </p:cNvPr>
          <p:cNvSpPr txBox="1">
            <a:spLocks/>
          </p:cNvSpPr>
          <p:nvPr/>
        </p:nvSpPr>
        <p:spPr>
          <a:xfrm>
            <a:off x="495300" y="150753"/>
            <a:ext cx="11201400" cy="11457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Test-brewing conditions</a:t>
            </a:r>
            <a:br>
              <a:rPr lang="en-US" altLang="ja-JP" sz="3600" dirty="0">
                <a:latin typeface="Arial Black" panose="020B0A04020102020204" pitchFamily="34" charset="0"/>
              </a:rPr>
            </a:br>
            <a:r>
              <a:rPr lang="en-US" altLang="ja-JP" sz="3600" dirty="0">
                <a:latin typeface="Arial Black" panose="020B0A04020102020204" pitchFamily="34" charset="0"/>
              </a:rPr>
              <a:t>with different coriander seeds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A75A3BF-0B01-832E-89BC-9E2259A4E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7" y="4094382"/>
            <a:ext cx="8453946" cy="201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>
            <a:extLst>
              <a:ext uri="{FF2B5EF4-FFF2-40B4-BE49-F238E27FC236}">
                <a16:creationId xmlns:a16="http://schemas.microsoft.com/office/drawing/2014/main" id="{41F8D80F-FCED-ADEA-D2AE-2243D904D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9645" y="2153310"/>
            <a:ext cx="3163316" cy="1797349"/>
          </a:xfrm>
          <a:prstGeom prst="wedgeRoundRectCallout">
            <a:avLst>
              <a:gd name="adj1" fmla="val -31423"/>
              <a:gd name="adj2" fmla="val 8199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47AE415-EF6D-AC4F-BF32-0CFCE66BCB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86" t="26666" r="47440" b="21422"/>
          <a:stretch/>
        </p:blipFill>
        <p:spPr>
          <a:xfrm>
            <a:off x="2921357" y="2482254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ACCDCE-592B-2948-07A6-42CEA7C0143F}"/>
              </a:ext>
            </a:extLst>
          </p:cNvPr>
          <p:cNvSpPr txBox="1"/>
          <p:nvPr/>
        </p:nvSpPr>
        <p:spPr>
          <a:xfrm>
            <a:off x="2609645" y="2162755"/>
            <a:ext cx="323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coriander seeds 0.5 kg/</a:t>
            </a:r>
            <a:r>
              <a:rPr kumimoji="1" lang="en-US" altLang="ja-JP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B61757E-DE8E-040F-A76F-5C36A407BAA2}"/>
              </a:ext>
            </a:extLst>
          </p:cNvPr>
          <p:cNvSpPr txBox="1"/>
          <p:nvPr/>
        </p:nvSpPr>
        <p:spPr>
          <a:xfrm>
            <a:off x="5784601" y="2524987"/>
            <a:ext cx="2541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-All malt beer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-Ale yeast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-Fermentation</a:t>
            </a:r>
          </a:p>
          <a:p>
            <a:r>
              <a:rPr kumimoji="1" lang="en-US" altLang="ja-JP" sz="2000" dirty="0">
                <a:latin typeface="Arial" panose="020B0604020202020204" pitchFamily="34" charset="0"/>
                <a:ea typeface="Meiryo UI" panose="020B0604030504040204" pitchFamily="50" charset="-128"/>
                <a:cs typeface="Arial" panose="020B0604020202020204" pitchFamily="34" charset="0"/>
              </a:rPr>
              <a:t>  Temperature: 18°C</a:t>
            </a:r>
          </a:p>
        </p:txBody>
      </p:sp>
      <p:pic>
        <p:nvPicPr>
          <p:cNvPr id="12" name="図プレースホルダー 9">
            <a:extLst>
              <a:ext uri="{FF2B5EF4-FFF2-40B4-BE49-F238E27FC236}">
                <a16:creationId xmlns:a16="http://schemas.microsoft.com/office/drawing/2014/main" id="{5C774433-4A09-2C61-84E2-44ACD17F7B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4356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FD0650D-8A36-472A-5291-68A40A1AA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85F1ABD-4309-4CBA-B764-9250E7489A4C}"/>
              </a:ext>
            </a:extLst>
          </p:cNvPr>
          <p:cNvSpPr txBox="1">
            <a:spLocks/>
          </p:cNvSpPr>
          <p:nvPr/>
        </p:nvSpPr>
        <p:spPr>
          <a:xfrm>
            <a:off x="23751" y="126230"/>
            <a:ext cx="12192000" cy="8456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Behavior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flavor</a:t>
            </a:r>
            <a:r>
              <a:rPr lang="ja-JP" altLang="en-US" dirty="0"/>
              <a:t> </a:t>
            </a:r>
            <a:r>
              <a:rPr lang="en-US" altLang="ja-JP" dirty="0"/>
              <a:t>compounds</a:t>
            </a:r>
            <a:r>
              <a:rPr lang="ja-JP" altLang="en-US" dirty="0"/>
              <a:t> </a:t>
            </a:r>
            <a:r>
              <a:rPr lang="en-US" altLang="ja-JP" dirty="0"/>
              <a:t>derived</a:t>
            </a:r>
            <a:r>
              <a:rPr lang="ja-JP" altLang="en-US" dirty="0"/>
              <a:t> </a:t>
            </a:r>
            <a:r>
              <a:rPr lang="en-US" altLang="ja-JP" dirty="0"/>
              <a:t>from</a:t>
            </a:r>
            <a:r>
              <a:rPr lang="ja-JP" altLang="en-US" dirty="0"/>
              <a:t> </a:t>
            </a:r>
            <a:r>
              <a:rPr lang="en-US" altLang="ja-JP" dirty="0"/>
              <a:t>different</a:t>
            </a:r>
            <a:r>
              <a:rPr lang="ja-JP" altLang="en-US" dirty="0"/>
              <a:t> </a:t>
            </a:r>
            <a:r>
              <a:rPr lang="en-US" altLang="ja-JP" dirty="0"/>
              <a:t>coriander</a:t>
            </a:r>
            <a:r>
              <a:rPr lang="ja-JP" altLang="en-US" dirty="0"/>
              <a:t> </a:t>
            </a:r>
            <a:r>
              <a:rPr lang="en-US" altLang="ja-JP" dirty="0"/>
              <a:t>seeds</a:t>
            </a:r>
            <a:r>
              <a:rPr lang="ja-JP" altLang="en-US" dirty="0"/>
              <a:t> </a:t>
            </a:r>
            <a:r>
              <a:rPr lang="en-US" altLang="ja-JP" dirty="0"/>
              <a:t>during</a:t>
            </a:r>
            <a:r>
              <a:rPr lang="ja-JP" altLang="en-US" dirty="0"/>
              <a:t> </a:t>
            </a:r>
            <a:r>
              <a:rPr lang="en-US" altLang="ja-JP" dirty="0"/>
              <a:t>fermentation</a:t>
            </a:r>
            <a:endParaRPr lang="en-US" dirty="0"/>
          </a:p>
        </p:txBody>
      </p:sp>
      <p:sp>
        <p:nvSpPr>
          <p:cNvPr id="4" name="AutoShape 10">
            <a:extLst>
              <a:ext uri="{FF2B5EF4-FFF2-40B4-BE49-F238E27FC236}">
                <a16:creationId xmlns:a16="http://schemas.microsoft.com/office/drawing/2014/main" id="{BA4A9F66-E3B9-E4BE-95B4-919AFA929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545" y="3851507"/>
            <a:ext cx="1475710" cy="1977084"/>
          </a:xfrm>
          <a:prstGeom prst="wedgeRoundRectCallout">
            <a:avLst>
              <a:gd name="adj1" fmla="val 54548"/>
              <a:gd name="adj2" fmla="val -6138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06903C79-6F05-0E08-49A2-F04B025DD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910" y="1153830"/>
            <a:ext cx="1475710" cy="1977084"/>
          </a:xfrm>
          <a:prstGeom prst="wedgeRoundRectCallout">
            <a:avLst>
              <a:gd name="adj1" fmla="val 57269"/>
              <a:gd name="adj2" fmla="val 5988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A569BBCB-8496-B210-D79A-6ADFDCE62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16" y="1309157"/>
            <a:ext cx="1295400" cy="172212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6D2D31F-4542-7B3C-657A-3F08EE72E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69" y="4413389"/>
            <a:ext cx="1304846" cy="833793"/>
          </a:xfrm>
          <a:prstGeom prst="rect">
            <a:avLst/>
          </a:prstGeom>
        </p:spPr>
      </p:pic>
      <p:sp>
        <p:nvSpPr>
          <p:cNvPr id="17" name="AutoShape 10">
            <a:extLst>
              <a:ext uri="{FF2B5EF4-FFF2-40B4-BE49-F238E27FC236}">
                <a16:creationId xmlns:a16="http://schemas.microsoft.com/office/drawing/2014/main" id="{6A25D962-AADE-2A8E-FFDA-A6E18F8F2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4212" y="3849528"/>
            <a:ext cx="1475710" cy="1977084"/>
          </a:xfrm>
          <a:prstGeom prst="wedgeRoundRectCallout">
            <a:avLst>
              <a:gd name="adj1" fmla="val -58113"/>
              <a:gd name="adj2" fmla="val -6258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B27B6C1-4FF7-1A24-367A-3F3233DAC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3506" y="3960687"/>
            <a:ext cx="1607127" cy="1693025"/>
          </a:xfrm>
          <a:prstGeom prst="rect">
            <a:avLst/>
          </a:prstGeom>
        </p:spPr>
      </p:pic>
      <p:sp>
        <p:nvSpPr>
          <p:cNvPr id="19" name="AutoShape 10">
            <a:extLst>
              <a:ext uri="{FF2B5EF4-FFF2-40B4-BE49-F238E27FC236}">
                <a16:creationId xmlns:a16="http://schemas.microsoft.com/office/drawing/2014/main" id="{68B1AD74-61EC-4DAE-D8EA-F18915259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2234" y="1163727"/>
            <a:ext cx="1475710" cy="1977084"/>
          </a:xfrm>
          <a:prstGeom prst="wedgeRoundRectCallout">
            <a:avLst>
              <a:gd name="adj1" fmla="val -55699"/>
              <a:gd name="adj2" fmla="val 58748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0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A167C452-2B8D-56E2-788C-240D9A24F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42112" y="1207131"/>
            <a:ext cx="1348047" cy="187867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4323AAF-4D9A-8FCB-B142-6E155B588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4895" y="1328166"/>
            <a:ext cx="8538972" cy="420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36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258A486-60CD-4291-BFD9-A18FD03BCD74}"/>
              </a:ext>
            </a:extLst>
          </p:cNvPr>
          <p:cNvSpPr txBox="1"/>
          <p:nvPr/>
        </p:nvSpPr>
        <p:spPr>
          <a:xfrm>
            <a:off x="7411326" y="3057190"/>
            <a:ext cx="22206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Flowery</a:t>
            </a:r>
          </a:p>
          <a:p>
            <a:pPr algn="l"/>
            <a:r>
              <a:rPr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Fruit</a:t>
            </a:r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</a:t>
            </a:r>
          </a:p>
          <a:p>
            <a:pPr algn="l"/>
            <a:r>
              <a:rPr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Tropical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E5779BC-8403-4D24-8CA4-ABDFAECBC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09" y="5092631"/>
            <a:ext cx="773370" cy="127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40D7D58-A7C7-4321-8785-D4DA5E3FB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570" y="5092631"/>
            <a:ext cx="773370" cy="127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91E4624-2F6C-40FA-B376-20735428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78" y="3207205"/>
            <a:ext cx="736513" cy="121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角丸四角形 218">
            <a:extLst>
              <a:ext uri="{FF2B5EF4-FFF2-40B4-BE49-F238E27FC236}">
                <a16:creationId xmlns:a16="http://schemas.microsoft.com/office/drawing/2014/main" id="{6DB6E9AA-F32D-4931-AE31-FBA6B2517BF9}"/>
              </a:ext>
            </a:extLst>
          </p:cNvPr>
          <p:cNvSpPr/>
          <p:nvPr/>
        </p:nvSpPr>
        <p:spPr>
          <a:xfrm>
            <a:off x="374576" y="1932683"/>
            <a:ext cx="1153217" cy="783041"/>
          </a:xfrm>
          <a:prstGeom prst="roundRect">
            <a:avLst/>
          </a:prstGeom>
          <a:noFill/>
          <a:ln w="952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下矢印 219">
            <a:extLst>
              <a:ext uri="{FF2B5EF4-FFF2-40B4-BE49-F238E27FC236}">
                <a16:creationId xmlns:a16="http://schemas.microsoft.com/office/drawing/2014/main" id="{79FFCE37-5E89-4435-B748-BC802ECFAB6C}"/>
              </a:ext>
            </a:extLst>
          </p:cNvPr>
          <p:cNvSpPr/>
          <p:nvPr/>
        </p:nvSpPr>
        <p:spPr>
          <a:xfrm>
            <a:off x="799297" y="2851509"/>
            <a:ext cx="338791" cy="35847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右矢印 224">
            <a:extLst>
              <a:ext uri="{FF2B5EF4-FFF2-40B4-BE49-F238E27FC236}">
                <a16:creationId xmlns:a16="http://schemas.microsoft.com/office/drawing/2014/main" id="{F9B4C5B1-43FF-49C3-95E2-3DBC19DB264F}"/>
              </a:ext>
            </a:extLst>
          </p:cNvPr>
          <p:cNvSpPr/>
          <p:nvPr/>
        </p:nvSpPr>
        <p:spPr>
          <a:xfrm rot="5400000">
            <a:off x="3078426" y="4222646"/>
            <a:ext cx="385652" cy="46101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1" name="表 20">
            <a:extLst>
              <a:ext uri="{FF2B5EF4-FFF2-40B4-BE49-F238E27FC236}">
                <a16:creationId xmlns:a16="http://schemas.microsoft.com/office/drawing/2014/main" id="{ECEB167C-A410-40D9-BF47-165DF5AB29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034794"/>
              </p:ext>
            </p:extLst>
          </p:nvPr>
        </p:nvGraphicFramePr>
        <p:xfrm>
          <a:off x="1725712" y="1938993"/>
          <a:ext cx="3938352" cy="1934090"/>
        </p:xfrm>
        <a:graphic>
          <a:graphicData uri="http://schemas.openxmlformats.org/drawingml/2006/table">
            <a:tbl>
              <a:tblPr/>
              <a:tblGrid>
                <a:gridCol w="549250">
                  <a:extLst>
                    <a:ext uri="{9D8B030D-6E8A-4147-A177-3AD203B41FA5}">
                      <a16:colId xmlns:a16="http://schemas.microsoft.com/office/drawing/2014/main" val="1098048300"/>
                    </a:ext>
                  </a:extLst>
                </a:gridCol>
                <a:gridCol w="2400606">
                  <a:extLst>
                    <a:ext uri="{9D8B030D-6E8A-4147-A177-3AD203B41FA5}">
                      <a16:colId xmlns:a16="http://schemas.microsoft.com/office/drawing/2014/main" val="1228202253"/>
                    </a:ext>
                  </a:extLst>
                </a:gridCol>
                <a:gridCol w="988496">
                  <a:extLst>
                    <a:ext uri="{9D8B030D-6E8A-4147-A177-3AD203B41FA5}">
                      <a16:colId xmlns:a16="http://schemas.microsoft.com/office/drawing/2014/main" val="4174833025"/>
                    </a:ext>
                  </a:extLst>
                </a:gridCol>
              </a:tblGrid>
              <a:tr h="386818">
                <a:tc>
                  <a:txBody>
                    <a:bodyPr/>
                    <a:lstStyle/>
                    <a:p>
                      <a:pPr algn="ctr" fontAlgn="ctr"/>
                      <a:endParaRPr lang="ja-JP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g/L*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330297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□</a:t>
                      </a:r>
                      <a:endParaRPr lang="en-US" sz="2400" b="0" i="0" u="none" strike="noStrike" dirty="0">
                        <a:solidFill>
                          <a:srgbClr val="7030A0"/>
                        </a:solidFill>
                        <a:effectLst/>
                        <a:latin typeface="Symbol" panose="05050102010706020507" pitchFamily="18" charset="2"/>
                        <a:ea typeface="Verdana" panose="020B0604030504040204" pitchFamily="34" charset="0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Linalool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1,400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5853219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B05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●</a:t>
                      </a:r>
                      <a:endParaRPr lang="en-US" sz="2400" b="0" i="0" u="none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i="0" dirty="0">
                          <a:latin typeface="Verdana" panose="020B0604030504040204" pitchFamily="34" charset="0"/>
                        </a:rPr>
                        <a:t>(</a:t>
                      </a:r>
                      <a:r>
                        <a:rPr lang="en-US" altLang="ja-JP" sz="1800" i="1" dirty="0">
                          <a:latin typeface="Verdana" panose="020B0604030504040204" pitchFamily="34" charset="0"/>
                        </a:rPr>
                        <a:t>E</a:t>
                      </a:r>
                      <a:r>
                        <a:rPr lang="en-US" altLang="ja-JP" sz="1800" i="0" dirty="0">
                          <a:latin typeface="Verdana" panose="020B0604030504040204" pitchFamily="34" charset="0"/>
                        </a:rPr>
                        <a:t>)</a:t>
                      </a:r>
                      <a:r>
                        <a:rPr lang="el-GR" altLang="ja-JP" sz="1800" dirty="0">
                          <a:latin typeface="Verdana" panose="020B0604030504040204" pitchFamily="34" charset="0"/>
                        </a:rPr>
                        <a:t>-</a:t>
                      </a:r>
                      <a:r>
                        <a:rPr lang="en-US" altLang="ja-JP" sz="1800" dirty="0">
                          <a:latin typeface="Verdana" panose="020B0604030504040204" pitchFamily="34" charset="0"/>
                        </a:rPr>
                        <a:t>Aneth</a:t>
                      </a:r>
                      <a:r>
                        <a:rPr lang="it-IT" altLang="ja-JP" sz="1800" dirty="0">
                          <a:latin typeface="Verdana" panose="020B0604030504040204" pitchFamily="34" charset="0"/>
                        </a:rPr>
                        <a:t>ol</a:t>
                      </a:r>
                      <a:r>
                        <a:rPr lang="en-US" altLang="ja-JP" sz="1800" dirty="0">
                          <a:latin typeface="Verdana" panose="020B0604030504040204" pitchFamily="34" charset="0"/>
                        </a:rPr>
                        <a:t>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3006373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◊</a:t>
                      </a:r>
                      <a:endParaRPr lang="en-US" sz="2400" b="0" i="0" u="none" strike="noStrike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effectLst/>
                        <a:latin typeface="+mn-lt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dirty="0">
                          <a:latin typeface="+mn-lt"/>
                        </a:rPr>
                        <a:t>Camphor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70845"/>
                  </a:ext>
                </a:extLst>
              </a:tr>
              <a:tr h="3868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B0F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Calibri" panose="020F0502020204030204" pitchFamily="34" charset="0"/>
                        </a:rPr>
                        <a:t>∆</a:t>
                      </a:r>
                      <a:endParaRPr lang="en-US" sz="2000" b="0" i="0" u="none" strike="noStrike" dirty="0">
                        <a:solidFill>
                          <a:srgbClr val="00B0F0"/>
                        </a:solidFill>
                        <a:effectLst/>
                        <a:latin typeface="+mn-lt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dirty="0">
                          <a:latin typeface="+mn-lt"/>
                        </a:rPr>
                        <a:t>Carvone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7392160"/>
                  </a:ext>
                </a:extLst>
              </a:tr>
            </a:tbl>
          </a:graphicData>
        </a:graphic>
      </p:graphicFrame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A2270B63-FBA3-46D3-A9CC-3ED2D424DBF5}"/>
              </a:ext>
            </a:extLst>
          </p:cNvPr>
          <p:cNvSpPr txBox="1"/>
          <p:nvPr/>
        </p:nvSpPr>
        <p:spPr>
          <a:xfrm>
            <a:off x="1627761" y="3887136"/>
            <a:ext cx="54433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* Based on the concentration of the Bulgaria-2</a:t>
            </a:r>
            <a:r>
              <a:rPr lang="ja-JP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dirty="0">
                <a:latin typeface="Calibri" panose="020F0502020204030204" pitchFamily="34" charset="0"/>
                <a:cs typeface="Calibri" panose="020F0502020204030204" pitchFamily="34" charset="0"/>
              </a:rPr>
              <a:t>beer.</a:t>
            </a:r>
            <a:endParaRPr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EC3BCBF-0F7F-4ACD-A31C-B30F8FC6B054}"/>
              </a:ext>
            </a:extLst>
          </p:cNvPr>
          <p:cNvSpPr txBox="1"/>
          <p:nvPr/>
        </p:nvSpPr>
        <p:spPr>
          <a:xfrm>
            <a:off x="166411" y="704470"/>
            <a:ext cx="5057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b="1" dirty="0">
                <a:ea typeface="Meiryo UI" panose="020B0604030504040204" pitchFamily="50" charset="-128"/>
                <a:cs typeface="Calibri" panose="020F0502020204030204" pitchFamily="34" charset="0"/>
              </a:rPr>
              <a:t>Preparation of model beers</a:t>
            </a:r>
          </a:p>
          <a:p>
            <a:r>
              <a:rPr lang="en-US" altLang="ja-JP" sz="2400" dirty="0">
                <a:ea typeface="ＭＳ ゴシック" pitchFamily="49" charset="-128"/>
                <a:cs typeface="Calibri" panose="020F0502020204030204" pitchFamily="34" charset="0"/>
              </a:rPr>
              <a:t>Added four key compounds to kettle-hopped beer (Control)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1C5DD7D-7B32-4889-93EB-99A9B83088F3}"/>
              </a:ext>
            </a:extLst>
          </p:cNvPr>
          <p:cNvSpPr txBox="1"/>
          <p:nvPr/>
        </p:nvSpPr>
        <p:spPr>
          <a:xfrm>
            <a:off x="6981186" y="706975"/>
            <a:ext cx="52114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2400" b="1" dirty="0" err="1">
                <a:ea typeface="Meiryo UI" panose="020B0604030504040204" pitchFamily="50" charset="-128"/>
                <a:cs typeface="Calibri" panose="020F0502020204030204" pitchFamily="34" charset="0"/>
              </a:rPr>
              <a:t>Sesory</a:t>
            </a:r>
            <a:r>
              <a:rPr kumimoji="1" lang="en-US" altLang="ja-JP" sz="2400" b="1" dirty="0">
                <a:ea typeface="Meiryo UI" panose="020B0604030504040204" pitchFamily="50" charset="-128"/>
                <a:cs typeface="Calibri" panose="020F0502020204030204" pitchFamily="34" charset="0"/>
              </a:rPr>
              <a:t> test</a:t>
            </a:r>
          </a:p>
          <a:p>
            <a:r>
              <a:rPr lang="en-US" altLang="ja-JP" sz="2400" dirty="0">
                <a:cs typeface="Calibri" panose="020F0502020204030204" pitchFamily="34" charset="0"/>
              </a:rPr>
              <a:t>Evaluation of model beers performed under the conditions </a:t>
            </a:r>
            <a:r>
              <a:rPr lang="ja-JP" altLang="en-US" sz="2400" dirty="0">
                <a:cs typeface="Calibri" panose="020F0502020204030204" pitchFamily="34" charset="0"/>
              </a:rPr>
              <a:t>　</a:t>
            </a:r>
            <a:r>
              <a:rPr lang="en-US" altLang="ja-JP" sz="2400" dirty="0">
                <a:cs typeface="Calibri" panose="020F0502020204030204" pitchFamily="34" charset="0"/>
              </a:rPr>
              <a:t>as</a:t>
            </a:r>
            <a:r>
              <a:rPr lang="ja-JP" altLang="en-US" sz="2400" dirty="0"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cs typeface="Calibri" panose="020F0502020204030204" pitchFamily="34" charset="0"/>
              </a:rPr>
              <a:t>described</a:t>
            </a:r>
            <a:r>
              <a:rPr lang="ja-JP" altLang="en-US" sz="2400" dirty="0"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cs typeface="Calibri" panose="020F0502020204030204" pitchFamily="34" charset="0"/>
              </a:rPr>
              <a:t>below: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cs typeface="Calibri" panose="020F0502020204030204" pitchFamily="34" charset="0"/>
              </a:rPr>
              <a:t>9 well-trained panelists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cs typeface="Calibri" panose="020F0502020204030204" pitchFamily="34" charset="0"/>
              </a:rPr>
              <a:t>6 characters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400" dirty="0">
              <a:cs typeface="Calibri" panose="020F0502020204030204" pitchFamily="34" charset="0"/>
            </a:endParaRPr>
          </a:p>
          <a:p>
            <a:endParaRPr lang="en-US" altLang="ja-JP" sz="24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cs typeface="Calibri" panose="020F0502020204030204" pitchFamily="34" charset="0"/>
              </a:rPr>
              <a:t>Score: 0 to 5 (six steps)</a:t>
            </a:r>
            <a:endParaRPr kumimoji="1" lang="ja-JP" altLang="en-US" sz="2400" dirty="0"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530CF28C-0FBA-4DAC-97DD-8D9722B35FE3}"/>
              </a:ext>
            </a:extLst>
          </p:cNvPr>
          <p:cNvSpPr txBox="1"/>
          <p:nvPr/>
        </p:nvSpPr>
        <p:spPr>
          <a:xfrm>
            <a:off x="1060121" y="4668755"/>
            <a:ext cx="127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</a:t>
            </a:r>
            <a:endParaRPr kumimoji="1" lang="ja-JP" altLang="en-US" sz="2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55FE8D1-E86E-418E-B02B-13A9B853D60A}"/>
              </a:ext>
            </a:extLst>
          </p:cNvPr>
          <p:cNvSpPr txBox="1"/>
          <p:nvPr/>
        </p:nvSpPr>
        <p:spPr>
          <a:xfrm>
            <a:off x="2486320" y="4668755"/>
            <a:ext cx="1272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Beer</a:t>
            </a:r>
            <a:r>
              <a:rPr kumimoji="1" lang="ja-JP" altLang="en-US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</a:t>
            </a:r>
            <a:endParaRPr kumimoji="1" lang="ja-JP" altLang="en-US" sz="2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0E467E7-B685-481D-B6AF-1560FA6222F1}"/>
              </a:ext>
            </a:extLst>
          </p:cNvPr>
          <p:cNvSpPr txBox="1"/>
          <p:nvPr/>
        </p:nvSpPr>
        <p:spPr>
          <a:xfrm>
            <a:off x="3701945" y="4668755"/>
            <a:ext cx="16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Beer</a:t>
            </a:r>
            <a:r>
              <a:rPr kumimoji="1" lang="ja-JP" altLang="en-US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ACC</a:t>
            </a:r>
            <a:endParaRPr kumimoji="1" lang="ja-JP" altLang="en-US" sz="2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44071E6-5F87-4D57-8397-66077632FEAB}"/>
              </a:ext>
            </a:extLst>
          </p:cNvPr>
          <p:cNvSpPr txBox="1"/>
          <p:nvPr/>
        </p:nvSpPr>
        <p:spPr>
          <a:xfrm>
            <a:off x="5128143" y="4668755"/>
            <a:ext cx="1693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Beer</a:t>
            </a:r>
            <a:r>
              <a:rPr kumimoji="1" lang="ja-JP" altLang="en-US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LACC</a:t>
            </a:r>
            <a:r>
              <a:rPr kumimoji="1" lang="ja-JP" altLang="en-US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95D058EF-F00C-4778-8D5A-73003406F332}"/>
              </a:ext>
            </a:extLst>
          </p:cNvPr>
          <p:cNvSpPr txBox="1"/>
          <p:nvPr/>
        </p:nvSpPr>
        <p:spPr>
          <a:xfrm>
            <a:off x="9180351" y="3062363"/>
            <a:ext cx="2687031" cy="11793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Sweet</a:t>
            </a:r>
            <a:endParaRPr kumimoji="1" lang="en-US" altLang="ja-JP" sz="2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Herbal</a:t>
            </a:r>
          </a:p>
          <a:p>
            <a:pPr algn="l"/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Cooling</a:t>
            </a:r>
            <a:r>
              <a:rPr kumimoji="1" lang="ja-JP" altLang="en-US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2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sensation</a:t>
            </a:r>
          </a:p>
        </p:txBody>
      </p:sp>
      <p:sp>
        <p:nvSpPr>
          <p:cNvPr id="35" name="Title 3">
            <a:extLst>
              <a:ext uri="{FF2B5EF4-FFF2-40B4-BE49-F238E27FC236}">
                <a16:creationId xmlns:a16="http://schemas.microsoft.com/office/drawing/2014/main" id="{1DD219CF-B653-4E85-8F9E-61B6587ABE67}"/>
              </a:ext>
            </a:extLst>
          </p:cNvPr>
          <p:cNvSpPr txBox="1">
            <a:spLocks/>
          </p:cNvSpPr>
          <p:nvPr/>
        </p:nvSpPr>
        <p:spPr>
          <a:xfrm>
            <a:off x="495300" y="126273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Sensory</a:t>
            </a:r>
            <a:r>
              <a:rPr lang="ja-JP" altLang="en-US" dirty="0"/>
              <a:t> </a:t>
            </a:r>
            <a:r>
              <a:rPr lang="en-US" altLang="ja-JP" dirty="0"/>
              <a:t>evaluation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candidate</a:t>
            </a:r>
            <a:r>
              <a:rPr lang="ja-JP" altLang="en-US" dirty="0"/>
              <a:t> </a:t>
            </a:r>
            <a:r>
              <a:rPr lang="en-US" altLang="ja-JP" dirty="0"/>
              <a:t>compounds</a:t>
            </a:r>
            <a:endParaRPr 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2F1D557-A21E-492B-862D-D1A146A425EF}"/>
              </a:ext>
            </a:extLst>
          </p:cNvPr>
          <p:cNvSpPr txBox="1"/>
          <p:nvPr/>
        </p:nvSpPr>
        <p:spPr>
          <a:xfrm>
            <a:off x="521541" y="1878389"/>
            <a:ext cx="85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0" i="0" u="none" strike="noStrike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□</a:t>
            </a:r>
            <a:r>
              <a:rPr lang="ja-JP" altLang="en-US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altLang="ja-JP" sz="2400" b="0" i="0" u="none" strike="noStrike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●</a:t>
            </a:r>
            <a:endParaRPr lang="en-US" altLang="ja-JP" sz="2400" b="0" i="0" u="none" strike="noStrike" dirty="0">
              <a:solidFill>
                <a:srgbClr val="00B050"/>
              </a:solidFill>
              <a:effectLst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/>
            <a:r>
              <a:rPr lang="en-US" altLang="ja-JP" sz="2400" b="0" i="0" u="none" strike="noStrik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◊</a:t>
            </a:r>
            <a:r>
              <a:rPr lang="ja-JP" altLang="en-US" sz="1800" b="0" i="0" u="none" strike="noStrike" dirty="0">
                <a:solidFill>
                  <a:schemeClr val="accent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altLang="ja-JP" sz="1800" b="0" i="0" u="none" strike="noStrike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∆</a:t>
            </a:r>
            <a:endParaRPr lang="en-US" altLang="ja-JP" sz="1800" b="0" i="0" u="none" strike="noStrike" dirty="0">
              <a:solidFill>
                <a:schemeClr val="accent5"/>
              </a:solidFill>
              <a:effectLst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E40E085F-72E9-48FC-970C-904A88F6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04" y="5092631"/>
            <a:ext cx="773370" cy="127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914C452D-5442-4C1F-B876-9981BB80F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15" y="5102527"/>
            <a:ext cx="773370" cy="127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19C6FA56-8C49-42F8-B2D9-2C2AB849657D}"/>
              </a:ext>
            </a:extLst>
          </p:cNvPr>
          <p:cNvSpPr txBox="1"/>
          <p:nvPr/>
        </p:nvSpPr>
        <p:spPr>
          <a:xfrm>
            <a:off x="2668995" y="5272749"/>
            <a:ext cx="85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0" i="0" u="none" strike="noStrike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□</a:t>
            </a:r>
            <a:r>
              <a:rPr lang="ja-JP" altLang="en-US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</a:t>
            </a:r>
            <a:endParaRPr lang="en-US" altLang="ja-JP" sz="2400" b="0" i="0" u="none" strike="noStrike" dirty="0">
              <a:solidFill>
                <a:srgbClr val="00B050"/>
              </a:solidFill>
              <a:effectLst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1BE9A3F-A228-477C-AB0F-B33BBDA03F0F}"/>
              </a:ext>
            </a:extLst>
          </p:cNvPr>
          <p:cNvSpPr txBox="1"/>
          <p:nvPr/>
        </p:nvSpPr>
        <p:spPr>
          <a:xfrm>
            <a:off x="4115809" y="5270772"/>
            <a:ext cx="85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 </a:t>
            </a:r>
            <a:r>
              <a:rPr lang="en-US" altLang="ja-JP" sz="2400" b="0" i="0" u="none" strike="noStrike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●</a:t>
            </a:r>
            <a:endParaRPr lang="en-US" altLang="ja-JP" sz="2400" b="0" i="0" u="none" strike="noStrike" dirty="0">
              <a:solidFill>
                <a:srgbClr val="00B050"/>
              </a:solidFill>
              <a:effectLst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/>
            <a:r>
              <a:rPr lang="en-US" altLang="ja-JP" sz="2400" b="0" i="0" u="none" strike="noStrik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◊</a:t>
            </a:r>
            <a:r>
              <a:rPr lang="en-US" altLang="ja-JP" sz="1800" b="0" i="0" u="none" strike="noStrike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∆</a:t>
            </a:r>
            <a:endParaRPr lang="en-US" altLang="ja-JP" sz="1800" b="0" i="0" u="none" strike="noStrike" dirty="0">
              <a:solidFill>
                <a:schemeClr val="accent5"/>
              </a:solidFill>
              <a:effectLst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C0B5F8EB-6549-4D96-8A02-0F1E1C0E3901}"/>
              </a:ext>
            </a:extLst>
          </p:cNvPr>
          <p:cNvSpPr txBox="1"/>
          <p:nvPr/>
        </p:nvSpPr>
        <p:spPr>
          <a:xfrm>
            <a:off x="5538870" y="5268791"/>
            <a:ext cx="85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0" i="0" u="none" strike="noStrike" dirty="0">
                <a:solidFill>
                  <a:srgbClr val="7030A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□</a:t>
            </a:r>
            <a:r>
              <a:rPr lang="ja-JP" altLang="en-US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b="0" i="0" u="none" strike="noStrike" dirty="0">
                <a:solidFill>
                  <a:srgbClr val="00B05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●</a:t>
            </a:r>
            <a:endParaRPr lang="en-US" altLang="ja-JP" sz="2400" b="0" i="0" u="none" strike="noStrike" dirty="0">
              <a:solidFill>
                <a:srgbClr val="00B050"/>
              </a:solidFill>
              <a:effectLst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/>
            <a:r>
              <a:rPr lang="en-US" altLang="ja-JP" sz="2400" b="0" i="0" u="none" strike="noStrik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◊</a:t>
            </a:r>
            <a:r>
              <a:rPr lang="en-US" altLang="ja-JP" sz="1800" b="0" i="0" u="none" strike="noStrike" dirty="0">
                <a:solidFill>
                  <a:srgbClr val="00B0F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∆</a:t>
            </a:r>
            <a:endParaRPr lang="en-US" altLang="ja-JP" sz="1800" b="0" i="0" u="none" strike="noStrike" dirty="0">
              <a:solidFill>
                <a:schemeClr val="accent5"/>
              </a:solidFill>
              <a:effectLst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A96AA52-9B29-44EB-4044-CA557C809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2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Sensory</a:t>
            </a:r>
            <a:r>
              <a:rPr lang="ja-JP" altLang="en-US" dirty="0"/>
              <a:t> </a:t>
            </a:r>
            <a:r>
              <a:rPr lang="en-US" altLang="ja-JP" dirty="0"/>
              <a:t>evaluation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candidate</a:t>
            </a:r>
            <a:r>
              <a:rPr lang="ja-JP" altLang="en-US" dirty="0"/>
              <a:t> </a:t>
            </a:r>
            <a:r>
              <a:rPr lang="en-US" altLang="ja-JP" dirty="0"/>
              <a:t>compounds</a:t>
            </a:r>
            <a:endParaRPr lang="en-US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283E52-543C-44EC-A2CF-777A4A74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9841" y="908323"/>
            <a:ext cx="2765425" cy="440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Control</a:t>
            </a:r>
            <a:endParaRPr lang="it-IT" altLang="ja-JP" sz="1800" dirty="0">
              <a:latin typeface="Verdana" panose="020B0604030504040204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366B384-092F-4668-8F13-9D5674B6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9841" y="908323"/>
            <a:ext cx="2765425" cy="44067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D6CB5243-B411-4FB8-BD55-9BBD31614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7866" y="1448718"/>
            <a:ext cx="2765425" cy="7097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Beer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L</a:t>
            </a:r>
          </a:p>
          <a:p>
            <a:pPr algn="ctr" eaLnBrk="1" hangingPunct="1">
              <a:buFontTx/>
              <a:buNone/>
            </a:pP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it-IT" altLang="ja-JP" sz="1800" dirty="0">
                <a:latin typeface="Verdana" panose="020B0604030504040204" pitchFamily="34" charset="0"/>
              </a:rPr>
              <a:t> Linalool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E092E169-B1C0-4779-AB86-E9D515B3D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7866" y="1448718"/>
            <a:ext cx="2765425" cy="709716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B57BB48E-8BFD-447B-85D9-C92F9494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82653"/>
            <a:ext cx="7571531" cy="625271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2189115-6BB1-46AF-86A3-7AC405D57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6D566457-DC01-04A4-D51F-CF8E0DBF8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0EB64FB8-0D2C-DAA9-C2B5-0C37E1E6B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8" y="1289720"/>
            <a:ext cx="2765425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1600" dirty="0">
                <a:latin typeface="Verdana" panose="020B0604030504040204" pitchFamily="34" charset="0"/>
              </a:rPr>
              <a:t>Spiked</a:t>
            </a: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into</a:t>
            </a:r>
          </a:p>
          <a:p>
            <a:pPr eaLnBrk="1" hangingPunct="1">
              <a:buFontTx/>
              <a:buNone/>
            </a:pPr>
            <a:r>
              <a:rPr lang="en-US" altLang="ja-JP" sz="1600" dirty="0">
                <a:latin typeface="Verdana" panose="020B0604030504040204" pitchFamily="34" charset="0"/>
              </a:rPr>
              <a:t>Kettle-hopped</a:t>
            </a:r>
            <a:r>
              <a:rPr lang="it-IT" altLang="ja-JP" sz="1600" dirty="0">
                <a:latin typeface="Verdana" panose="020B0604030504040204" pitchFamily="34" charset="0"/>
              </a:rPr>
              <a:t> beer</a:t>
            </a: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1,40</a:t>
            </a:r>
            <a:r>
              <a:rPr lang="it-IT" altLang="ja-JP" sz="1600" dirty="0">
                <a:latin typeface="Verdana" panose="020B0604030504040204" pitchFamily="34" charset="0"/>
              </a:rPr>
              <a:t>0 ppb </a:t>
            </a:r>
            <a:r>
              <a:rPr lang="en-US" altLang="ja-JP" sz="1600" dirty="0">
                <a:latin typeface="Verdana" panose="020B0604030504040204" pitchFamily="34" charset="0"/>
              </a:rPr>
              <a:t>L</a:t>
            </a:r>
            <a:r>
              <a:rPr lang="it-IT" altLang="ja-JP" sz="1600" dirty="0">
                <a:latin typeface="Verdana" panose="020B0604030504040204" pitchFamily="34" charset="0"/>
              </a:rPr>
              <a:t>inalool</a:t>
            </a:r>
          </a:p>
          <a:p>
            <a:pPr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1</a:t>
            </a:r>
            <a:r>
              <a:rPr lang="it-IT" altLang="ja-JP" sz="1600" dirty="0">
                <a:latin typeface="Verdana" panose="020B0604030504040204" pitchFamily="34" charset="0"/>
              </a:rPr>
              <a:t>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(</a:t>
            </a:r>
            <a:r>
              <a:rPr lang="en-US" altLang="ja-JP" sz="1600" i="1" dirty="0">
                <a:latin typeface="Verdana" panose="020B0604030504040204" pitchFamily="34" charset="0"/>
              </a:rPr>
              <a:t>E</a:t>
            </a:r>
            <a:r>
              <a:rPr lang="en-US" altLang="ja-JP" sz="1600" dirty="0">
                <a:latin typeface="Verdana" panose="020B0604030504040204" pitchFamily="34" charset="0"/>
              </a:rPr>
              <a:t>)</a:t>
            </a:r>
            <a:r>
              <a:rPr lang="el-GR" altLang="ja-JP" sz="1600" dirty="0">
                <a:latin typeface="Verdana" panose="020B0604030504040204" pitchFamily="34" charset="0"/>
              </a:rPr>
              <a:t>-</a:t>
            </a:r>
            <a:r>
              <a:rPr lang="en-US" altLang="ja-JP" sz="1600" dirty="0">
                <a:latin typeface="Verdana" panose="020B0604030504040204" pitchFamily="34" charset="0"/>
              </a:rPr>
              <a:t>Aneth</a:t>
            </a:r>
            <a:r>
              <a:rPr lang="it-IT" altLang="ja-JP" sz="1600" dirty="0">
                <a:latin typeface="Verdana" panose="020B0604030504040204" pitchFamily="34" charset="0"/>
              </a:rPr>
              <a:t>ol</a:t>
            </a:r>
            <a:r>
              <a:rPr lang="en-US" altLang="ja-JP" sz="1600" dirty="0">
                <a:latin typeface="Verdana" panose="020B0604030504040204" pitchFamily="34" charset="0"/>
              </a:rPr>
              <a:t>e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7</a:t>
            </a:r>
            <a:r>
              <a:rPr lang="it-IT" altLang="ja-JP" sz="1600" dirty="0">
                <a:latin typeface="Verdana" panose="020B0604030504040204" pitchFamily="34" charset="0"/>
              </a:rPr>
              <a:t>5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Camphor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5</a:t>
            </a: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Carvone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it-IT" altLang="ja-JP" sz="16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25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Sensory</a:t>
            </a:r>
            <a:r>
              <a:rPr lang="ja-JP" altLang="en-US" dirty="0"/>
              <a:t> </a:t>
            </a:r>
            <a:r>
              <a:rPr lang="en-US" altLang="ja-JP" dirty="0"/>
              <a:t>evaluation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candidate</a:t>
            </a:r>
            <a:r>
              <a:rPr lang="ja-JP" altLang="en-US" dirty="0"/>
              <a:t> </a:t>
            </a:r>
            <a:r>
              <a:rPr lang="en-US" altLang="ja-JP" dirty="0"/>
              <a:t>compounds</a:t>
            </a:r>
            <a:endParaRPr 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1E11D9D-F763-4A28-B1F8-F3239D38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82651"/>
            <a:ext cx="7571531" cy="6252712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833A9BAC-9909-461D-ADC1-B8F2303B0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9841" y="908323"/>
            <a:ext cx="2765425" cy="440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Control</a:t>
            </a:r>
            <a:endParaRPr lang="it-IT" altLang="ja-JP" sz="1800" dirty="0">
              <a:latin typeface="Verdana" panose="020B060403050404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79A4BA5D-C818-456C-A976-754880238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9841" y="908323"/>
            <a:ext cx="2765425" cy="44067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D9D24B46-A682-49FC-8F6F-0E1106C99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5891" y="2285733"/>
            <a:ext cx="2765425" cy="1383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Beer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ACC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(</a:t>
            </a:r>
            <a:r>
              <a:rPr lang="en-US" altLang="ja-JP" sz="1800" i="1" dirty="0">
                <a:latin typeface="Verdana" panose="020B0604030504040204" pitchFamily="34" charset="0"/>
              </a:rPr>
              <a:t>E</a:t>
            </a:r>
            <a:r>
              <a:rPr lang="en-US" altLang="ja-JP" sz="1800" dirty="0">
                <a:latin typeface="Verdana" panose="020B0604030504040204" pitchFamily="34" charset="0"/>
              </a:rPr>
              <a:t>)</a:t>
            </a:r>
            <a:r>
              <a:rPr lang="el-GR" altLang="ja-JP" sz="1800" dirty="0">
                <a:latin typeface="Verdana" panose="020B0604030504040204" pitchFamily="34" charset="0"/>
              </a:rPr>
              <a:t>-</a:t>
            </a:r>
            <a:r>
              <a:rPr lang="en-US" altLang="ja-JP" sz="1800" dirty="0">
                <a:latin typeface="Verdana" panose="020B0604030504040204" pitchFamily="34" charset="0"/>
              </a:rPr>
              <a:t>Aneth</a:t>
            </a:r>
            <a:r>
              <a:rPr lang="it-IT" altLang="ja-JP" sz="1800" dirty="0">
                <a:latin typeface="Verdana" panose="020B0604030504040204" pitchFamily="34" charset="0"/>
              </a:rPr>
              <a:t>ol</a:t>
            </a:r>
            <a:r>
              <a:rPr lang="en-US" altLang="ja-JP" sz="1800" dirty="0">
                <a:latin typeface="Verdana" panose="020B0604030504040204" pitchFamily="34" charset="0"/>
              </a:rPr>
              <a:t>e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Camphor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Carvone</a:t>
            </a:r>
            <a:endParaRPr lang="it-IT" altLang="ja-JP" sz="1800" dirty="0">
              <a:latin typeface="Verdana" panose="020B0604030504040204" pitchFamily="34" charset="0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D9B714E7-E5D1-469B-B7E6-B0C64971F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5891" y="2273858"/>
            <a:ext cx="2765425" cy="138303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D5C790B-F525-479E-B177-212E576FAE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E9A3BC1-96EA-456D-DE91-9C828A6DE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E1F0624B-99D1-D02F-8C74-30F3CF5C7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8" y="1289720"/>
            <a:ext cx="2765425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1600" dirty="0">
                <a:latin typeface="Verdana" panose="020B0604030504040204" pitchFamily="34" charset="0"/>
              </a:rPr>
              <a:t>Spiked</a:t>
            </a: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into</a:t>
            </a:r>
          </a:p>
          <a:p>
            <a:pPr eaLnBrk="1" hangingPunct="1">
              <a:buFontTx/>
              <a:buNone/>
            </a:pPr>
            <a:r>
              <a:rPr lang="en-US" altLang="ja-JP" sz="1600" dirty="0">
                <a:latin typeface="Verdana" panose="020B0604030504040204" pitchFamily="34" charset="0"/>
              </a:rPr>
              <a:t>Kettle-hopped</a:t>
            </a:r>
            <a:r>
              <a:rPr lang="it-IT" altLang="ja-JP" sz="1600" dirty="0">
                <a:latin typeface="Verdana" panose="020B0604030504040204" pitchFamily="34" charset="0"/>
              </a:rPr>
              <a:t> beer</a:t>
            </a: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1,40</a:t>
            </a:r>
            <a:r>
              <a:rPr lang="it-IT" altLang="ja-JP" sz="1600" dirty="0">
                <a:latin typeface="Verdana" panose="020B0604030504040204" pitchFamily="34" charset="0"/>
              </a:rPr>
              <a:t>0 ppb </a:t>
            </a:r>
            <a:r>
              <a:rPr lang="en-US" altLang="ja-JP" sz="1600" dirty="0">
                <a:latin typeface="Verdana" panose="020B0604030504040204" pitchFamily="34" charset="0"/>
              </a:rPr>
              <a:t>L</a:t>
            </a:r>
            <a:r>
              <a:rPr lang="it-IT" altLang="ja-JP" sz="1600" dirty="0">
                <a:latin typeface="Verdana" panose="020B0604030504040204" pitchFamily="34" charset="0"/>
              </a:rPr>
              <a:t>inalool</a:t>
            </a:r>
          </a:p>
          <a:p>
            <a:pPr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1</a:t>
            </a:r>
            <a:r>
              <a:rPr lang="it-IT" altLang="ja-JP" sz="1600" dirty="0">
                <a:latin typeface="Verdana" panose="020B0604030504040204" pitchFamily="34" charset="0"/>
              </a:rPr>
              <a:t>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(</a:t>
            </a:r>
            <a:r>
              <a:rPr lang="en-US" altLang="ja-JP" sz="1600" i="1" dirty="0">
                <a:latin typeface="Verdana" panose="020B0604030504040204" pitchFamily="34" charset="0"/>
              </a:rPr>
              <a:t>E</a:t>
            </a:r>
            <a:r>
              <a:rPr lang="en-US" altLang="ja-JP" sz="1600" dirty="0">
                <a:latin typeface="Verdana" panose="020B0604030504040204" pitchFamily="34" charset="0"/>
              </a:rPr>
              <a:t>)</a:t>
            </a:r>
            <a:r>
              <a:rPr lang="el-GR" altLang="ja-JP" sz="1600" dirty="0">
                <a:latin typeface="Verdana" panose="020B0604030504040204" pitchFamily="34" charset="0"/>
              </a:rPr>
              <a:t>-</a:t>
            </a:r>
            <a:r>
              <a:rPr lang="en-US" altLang="ja-JP" sz="1600" dirty="0">
                <a:latin typeface="Verdana" panose="020B0604030504040204" pitchFamily="34" charset="0"/>
              </a:rPr>
              <a:t>Aneth</a:t>
            </a:r>
            <a:r>
              <a:rPr lang="it-IT" altLang="ja-JP" sz="1600" dirty="0">
                <a:latin typeface="Verdana" panose="020B0604030504040204" pitchFamily="34" charset="0"/>
              </a:rPr>
              <a:t>ol</a:t>
            </a:r>
            <a:r>
              <a:rPr lang="en-US" altLang="ja-JP" sz="1600" dirty="0">
                <a:latin typeface="Verdana" panose="020B0604030504040204" pitchFamily="34" charset="0"/>
              </a:rPr>
              <a:t>e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7</a:t>
            </a:r>
            <a:r>
              <a:rPr lang="it-IT" altLang="ja-JP" sz="1600" dirty="0">
                <a:latin typeface="Verdana" panose="020B0604030504040204" pitchFamily="34" charset="0"/>
              </a:rPr>
              <a:t>5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Camphor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5</a:t>
            </a: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Carvone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it-IT" altLang="ja-JP" sz="16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913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AEA8BE0-BD44-4758-91AB-F2F89D72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82652"/>
            <a:ext cx="7571531" cy="6252712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Sensory</a:t>
            </a:r>
            <a:r>
              <a:rPr lang="ja-JP" altLang="en-US" dirty="0"/>
              <a:t> </a:t>
            </a:r>
            <a:r>
              <a:rPr lang="en-US" altLang="ja-JP" dirty="0"/>
              <a:t>evaluation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candidate</a:t>
            </a:r>
            <a:r>
              <a:rPr lang="ja-JP" altLang="en-US" dirty="0"/>
              <a:t> </a:t>
            </a:r>
            <a:r>
              <a:rPr lang="en-US" altLang="ja-JP" dirty="0"/>
              <a:t>compounds</a:t>
            </a:r>
            <a:endParaRPr lang="en-US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66E04289-B641-4BC3-8D8C-BB01094E5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916" y="3777340"/>
            <a:ext cx="2765425" cy="167347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Beer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LACC</a:t>
            </a:r>
          </a:p>
          <a:p>
            <a:pPr algn="ctr"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it-IT" altLang="ja-JP" sz="1800" dirty="0">
                <a:latin typeface="Verdana" panose="020B0604030504040204" pitchFamily="34" charset="0"/>
              </a:rPr>
              <a:t> Linalool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(</a:t>
            </a:r>
            <a:r>
              <a:rPr lang="en-US" altLang="ja-JP" sz="1800" i="1" dirty="0">
                <a:latin typeface="Verdana" panose="020B0604030504040204" pitchFamily="34" charset="0"/>
              </a:rPr>
              <a:t>E</a:t>
            </a:r>
            <a:r>
              <a:rPr lang="en-US" altLang="ja-JP" sz="1800" dirty="0">
                <a:latin typeface="Verdana" panose="020B0604030504040204" pitchFamily="34" charset="0"/>
              </a:rPr>
              <a:t>)</a:t>
            </a:r>
            <a:r>
              <a:rPr lang="el-GR" altLang="ja-JP" sz="1800" dirty="0">
                <a:latin typeface="Verdana" panose="020B0604030504040204" pitchFamily="34" charset="0"/>
              </a:rPr>
              <a:t>-</a:t>
            </a:r>
            <a:r>
              <a:rPr lang="en-US" altLang="ja-JP" sz="1800" dirty="0">
                <a:latin typeface="Verdana" panose="020B0604030504040204" pitchFamily="34" charset="0"/>
              </a:rPr>
              <a:t>Aneth</a:t>
            </a:r>
            <a:r>
              <a:rPr lang="it-IT" altLang="ja-JP" sz="1800" dirty="0">
                <a:latin typeface="Verdana" panose="020B0604030504040204" pitchFamily="34" charset="0"/>
              </a:rPr>
              <a:t>ol</a:t>
            </a:r>
            <a:r>
              <a:rPr lang="en-US" altLang="ja-JP" sz="1800" dirty="0">
                <a:latin typeface="Verdana" panose="020B0604030504040204" pitchFamily="34" charset="0"/>
              </a:rPr>
              <a:t>e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Camphor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Carvone</a:t>
            </a:r>
            <a:endParaRPr lang="it-IT" altLang="ja-JP" sz="1800" dirty="0">
              <a:latin typeface="Verdana" panose="020B0604030504040204" pitchFamily="34" charset="0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2B52DC48-DBEE-4D9E-8404-C825FC459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3916" y="3765465"/>
            <a:ext cx="2765425" cy="167347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4B70CFD8-6EBD-4CCC-8BF3-08CD907DF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9841" y="908323"/>
            <a:ext cx="2765425" cy="440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Control</a:t>
            </a:r>
            <a:endParaRPr lang="it-IT" altLang="ja-JP" sz="1800" dirty="0">
              <a:latin typeface="Verdana" panose="020B0604030504040204" pitchFamily="34" charset="0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9E2B058C-A17C-435A-83FF-9F7A6B7F1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9841" y="908323"/>
            <a:ext cx="2765425" cy="440677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66D85208-BB26-4F52-BE3F-1A77A37C2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7866" y="1448718"/>
            <a:ext cx="2765425" cy="70971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Beer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L</a:t>
            </a:r>
          </a:p>
          <a:p>
            <a:pPr algn="ctr" eaLnBrk="1" hangingPunct="1">
              <a:buFontTx/>
              <a:buNone/>
            </a:pP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it-IT" altLang="ja-JP" sz="1800" dirty="0">
                <a:latin typeface="Verdana" panose="020B0604030504040204" pitchFamily="34" charset="0"/>
              </a:rPr>
              <a:t> Linalool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10CA3D9C-8437-4BDF-9DAA-8C0481687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7866" y="1448718"/>
            <a:ext cx="2765425" cy="709716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4ED2BE1-B3F1-447E-ADB1-182D69DED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4117088-C0A2-1D5A-7A8D-D06AECB02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4" name="Rectangle 6">
            <a:extLst>
              <a:ext uri="{FF2B5EF4-FFF2-40B4-BE49-F238E27FC236}">
                <a16:creationId xmlns:a16="http://schemas.microsoft.com/office/drawing/2014/main" id="{35E91496-CC5A-0C0C-EB49-AAE6BFFFE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5891" y="2285733"/>
            <a:ext cx="2765425" cy="13830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Beer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ACC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(</a:t>
            </a:r>
            <a:r>
              <a:rPr lang="en-US" altLang="ja-JP" sz="1800" i="1" dirty="0">
                <a:latin typeface="Verdana" panose="020B0604030504040204" pitchFamily="34" charset="0"/>
              </a:rPr>
              <a:t>E</a:t>
            </a:r>
            <a:r>
              <a:rPr lang="en-US" altLang="ja-JP" sz="1800" dirty="0">
                <a:latin typeface="Verdana" panose="020B0604030504040204" pitchFamily="34" charset="0"/>
              </a:rPr>
              <a:t>)</a:t>
            </a:r>
            <a:r>
              <a:rPr lang="el-GR" altLang="ja-JP" sz="1800" dirty="0">
                <a:latin typeface="Verdana" panose="020B0604030504040204" pitchFamily="34" charset="0"/>
              </a:rPr>
              <a:t>-</a:t>
            </a:r>
            <a:r>
              <a:rPr lang="en-US" altLang="ja-JP" sz="1800" dirty="0">
                <a:latin typeface="Verdana" panose="020B0604030504040204" pitchFamily="34" charset="0"/>
              </a:rPr>
              <a:t>Aneth</a:t>
            </a:r>
            <a:r>
              <a:rPr lang="it-IT" altLang="ja-JP" sz="1800" dirty="0">
                <a:latin typeface="Verdana" panose="020B0604030504040204" pitchFamily="34" charset="0"/>
              </a:rPr>
              <a:t>ol</a:t>
            </a:r>
            <a:r>
              <a:rPr lang="en-US" altLang="ja-JP" sz="1800" dirty="0">
                <a:latin typeface="Verdana" panose="020B0604030504040204" pitchFamily="34" charset="0"/>
              </a:rPr>
              <a:t>e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Camphor</a:t>
            </a:r>
          </a:p>
          <a:p>
            <a:pPr algn="ctr" eaLnBrk="1" hangingPunct="1">
              <a:buFontTx/>
              <a:buNone/>
            </a:pPr>
            <a:r>
              <a:rPr lang="en-US" altLang="ja-JP" sz="1800" dirty="0">
                <a:latin typeface="Verdana" panose="020B0604030504040204" pitchFamily="34" charset="0"/>
              </a:rPr>
              <a:t>+</a:t>
            </a:r>
            <a:r>
              <a:rPr lang="ja-JP" altLang="en-US" sz="1800" dirty="0">
                <a:latin typeface="Verdana" panose="020B0604030504040204" pitchFamily="34" charset="0"/>
              </a:rPr>
              <a:t> </a:t>
            </a:r>
            <a:r>
              <a:rPr lang="en-US" altLang="ja-JP" sz="1800" dirty="0">
                <a:latin typeface="Verdana" panose="020B0604030504040204" pitchFamily="34" charset="0"/>
              </a:rPr>
              <a:t>Carvone</a:t>
            </a:r>
            <a:endParaRPr lang="it-IT" altLang="ja-JP" sz="1800" dirty="0">
              <a:latin typeface="Verdana" panose="020B0604030504040204" pitchFamily="34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72C3F53-A773-7D10-1CB3-16FCBACFA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5891" y="2273858"/>
            <a:ext cx="2765425" cy="1383038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F032575-7718-7FBA-9303-7281CEAEFE92}"/>
              </a:ext>
            </a:extLst>
          </p:cNvPr>
          <p:cNvSpPr txBox="1"/>
          <p:nvPr/>
        </p:nvSpPr>
        <p:spPr>
          <a:xfrm>
            <a:off x="6260607" y="1776512"/>
            <a:ext cx="707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***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7A3256-2FB2-9A24-5E88-EE0F16F312C6}"/>
              </a:ext>
            </a:extLst>
          </p:cNvPr>
          <p:cNvSpPr txBox="1"/>
          <p:nvPr/>
        </p:nvSpPr>
        <p:spPr>
          <a:xfrm>
            <a:off x="7993490" y="5824017"/>
            <a:ext cx="4058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***; significant at risks of 0.001 in comparison with Beer L.</a:t>
            </a:r>
            <a:endParaRPr kumimoji="1" lang="ja-JP" altLang="en-US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D55659F-685B-EE85-7450-B947512C2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608" y="1289720"/>
            <a:ext cx="2765425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1600" dirty="0">
                <a:latin typeface="Verdana" panose="020B0604030504040204" pitchFamily="34" charset="0"/>
              </a:rPr>
              <a:t>Spiked</a:t>
            </a: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into</a:t>
            </a:r>
          </a:p>
          <a:p>
            <a:pPr eaLnBrk="1" hangingPunct="1">
              <a:buFontTx/>
              <a:buNone/>
            </a:pPr>
            <a:r>
              <a:rPr lang="en-US" altLang="ja-JP" sz="1600" dirty="0">
                <a:latin typeface="Verdana" panose="020B0604030504040204" pitchFamily="34" charset="0"/>
              </a:rPr>
              <a:t>Kettle-hopped</a:t>
            </a:r>
            <a:r>
              <a:rPr lang="it-IT" altLang="ja-JP" sz="1600" dirty="0">
                <a:latin typeface="Verdana" panose="020B0604030504040204" pitchFamily="34" charset="0"/>
              </a:rPr>
              <a:t> beer</a:t>
            </a: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1,40</a:t>
            </a:r>
            <a:r>
              <a:rPr lang="it-IT" altLang="ja-JP" sz="1600" dirty="0">
                <a:latin typeface="Verdana" panose="020B0604030504040204" pitchFamily="34" charset="0"/>
              </a:rPr>
              <a:t>0 ppb </a:t>
            </a:r>
            <a:r>
              <a:rPr lang="en-US" altLang="ja-JP" sz="1600" dirty="0">
                <a:latin typeface="Verdana" panose="020B0604030504040204" pitchFamily="34" charset="0"/>
              </a:rPr>
              <a:t>L</a:t>
            </a:r>
            <a:r>
              <a:rPr lang="it-IT" altLang="ja-JP" sz="1600" dirty="0">
                <a:latin typeface="Verdana" panose="020B0604030504040204" pitchFamily="34" charset="0"/>
              </a:rPr>
              <a:t>inalool</a:t>
            </a:r>
          </a:p>
          <a:p>
            <a:pPr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1</a:t>
            </a:r>
            <a:r>
              <a:rPr lang="it-IT" altLang="ja-JP" sz="1600" dirty="0">
                <a:latin typeface="Verdana" panose="020B0604030504040204" pitchFamily="34" charset="0"/>
              </a:rPr>
              <a:t>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(</a:t>
            </a:r>
            <a:r>
              <a:rPr lang="en-US" altLang="ja-JP" sz="1600" i="1" dirty="0">
                <a:latin typeface="Verdana" panose="020B0604030504040204" pitchFamily="34" charset="0"/>
              </a:rPr>
              <a:t>E</a:t>
            </a:r>
            <a:r>
              <a:rPr lang="en-US" altLang="ja-JP" sz="1600" dirty="0">
                <a:latin typeface="Verdana" panose="020B0604030504040204" pitchFamily="34" charset="0"/>
              </a:rPr>
              <a:t>)</a:t>
            </a:r>
            <a:r>
              <a:rPr lang="el-GR" altLang="ja-JP" sz="1600" dirty="0">
                <a:latin typeface="Verdana" panose="020B0604030504040204" pitchFamily="34" charset="0"/>
              </a:rPr>
              <a:t>-</a:t>
            </a:r>
            <a:r>
              <a:rPr lang="en-US" altLang="ja-JP" sz="1600" dirty="0">
                <a:latin typeface="Verdana" panose="020B0604030504040204" pitchFamily="34" charset="0"/>
              </a:rPr>
              <a:t>Aneth</a:t>
            </a:r>
            <a:r>
              <a:rPr lang="it-IT" altLang="ja-JP" sz="1600" dirty="0">
                <a:latin typeface="Verdana" panose="020B0604030504040204" pitchFamily="34" charset="0"/>
              </a:rPr>
              <a:t>ol</a:t>
            </a:r>
            <a:r>
              <a:rPr lang="en-US" altLang="ja-JP" sz="1600" dirty="0">
                <a:latin typeface="Verdana" panose="020B0604030504040204" pitchFamily="34" charset="0"/>
              </a:rPr>
              <a:t>e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7</a:t>
            </a:r>
            <a:r>
              <a:rPr lang="it-IT" altLang="ja-JP" sz="1600" dirty="0">
                <a:latin typeface="Verdana" panose="020B0604030504040204" pitchFamily="34" charset="0"/>
              </a:rPr>
              <a:t>5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Camphor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r>
              <a:rPr lang="ja-JP" altLang="en-US" sz="1600" dirty="0">
                <a:latin typeface="Verdana" panose="020B0604030504040204" pitchFamily="34" charset="0"/>
              </a:rPr>
              <a:t> </a:t>
            </a:r>
            <a:r>
              <a:rPr lang="en-US" altLang="ja-JP" sz="1600" dirty="0">
                <a:latin typeface="Verdana" panose="020B0604030504040204" pitchFamily="34" charset="0"/>
              </a:rPr>
              <a:t>5</a:t>
            </a:r>
            <a:r>
              <a:rPr lang="it-IT" altLang="ja-JP" sz="1600" dirty="0">
                <a:latin typeface="Verdana" panose="020B0604030504040204" pitchFamily="34" charset="0"/>
              </a:rPr>
              <a:t>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n-US" altLang="ja-JP" sz="1600" dirty="0">
                <a:latin typeface="Verdana" panose="020B0604030504040204" pitchFamily="34" charset="0"/>
              </a:rPr>
              <a:t>Carvone</a:t>
            </a:r>
            <a:endParaRPr lang="it-IT" altLang="ja-JP" sz="1600" dirty="0">
              <a:latin typeface="Verdan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it-IT" altLang="ja-JP" sz="1600" dirty="0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576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7DE03A-1D0E-9DDE-40A3-DEBB17E9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D651C7D-835F-6672-C5A8-07BEAC0EF86E}"/>
              </a:ext>
            </a:extLst>
          </p:cNvPr>
          <p:cNvSpPr txBox="1">
            <a:spLocks/>
          </p:cNvSpPr>
          <p:nvPr/>
        </p:nvSpPr>
        <p:spPr>
          <a:xfrm>
            <a:off x="495300" y="194913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Short summary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84FE18A-6B4C-3E6D-8BCE-8460423C012F}"/>
              </a:ext>
            </a:extLst>
          </p:cNvPr>
          <p:cNvSpPr txBox="1">
            <a:spLocks/>
          </p:cNvSpPr>
          <p:nvPr/>
        </p:nvSpPr>
        <p:spPr>
          <a:xfrm>
            <a:off x="272379" y="1080164"/>
            <a:ext cx="9026000" cy="4358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-Bulgarian-specific compounds, (</a:t>
            </a:r>
            <a:r>
              <a:rPr kumimoji="1" lang="en-US" altLang="ja-JP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)-anethole, camphor, and carvone, could affect to the flavor impression of beer by synergy  together with linalool.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ja-JP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-(</a:t>
            </a:r>
            <a:r>
              <a:rPr kumimoji="1" lang="en-US" altLang="ja-JP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)-anethole, camphor, and carvone       could have this effect at the levels  containing in the Bulgarian test-beer      under coexistence with excess linalool.</a:t>
            </a:r>
          </a:p>
        </p:txBody>
      </p:sp>
      <p:pic>
        <p:nvPicPr>
          <p:cNvPr id="8" name="図プレースホルダー 9">
            <a:extLst>
              <a:ext uri="{FF2B5EF4-FFF2-40B4-BE49-F238E27FC236}">
                <a16:creationId xmlns:a16="http://schemas.microsoft.com/office/drawing/2014/main" id="{210F4720-33E5-5B9A-11E6-3BAA99E721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3071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1367D31-D0D4-44FD-BA0A-149CF7B0A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207" y="3534385"/>
            <a:ext cx="5008681" cy="273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95941"/>
            <a:ext cx="11201400" cy="64008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What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are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seeds?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83741E-9610-4243-9329-9FAD0087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94" y="963388"/>
            <a:ext cx="11845384" cy="4499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Coriander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contain mainly </a:t>
            </a:r>
            <a:r>
              <a:rPr kumimoji="1"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linalool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(&gt;70% in oils), subsequently several terpenoids such as </a:t>
            </a:r>
            <a:r>
              <a:rPr kumimoji="1"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geraniol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geranyl acetate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α-pinene,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on.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E15FF77-0999-4BA2-924F-FD0CE5C4D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51" y="4263554"/>
            <a:ext cx="2197505" cy="1419425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7CD06A1-AE0E-46CC-81FE-3F8C161BD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1)</a:t>
            </a:r>
            <a:r>
              <a:rPr lang="ja-JP" altLang="en-US" sz="1200" dirty="0"/>
              <a:t> </a:t>
            </a:r>
            <a:r>
              <a:rPr lang="en-US" altLang="ja-JP" sz="1200" dirty="0" err="1"/>
              <a:t>Smallfield</a:t>
            </a:r>
            <a:r>
              <a:rPr lang="en-US" altLang="ja-JP" sz="1200" dirty="0"/>
              <a:t>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2001.  2) Gil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2002.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26B7821-48DD-F038-6689-6DDD70434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677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9EFF-FF4B-4482-802C-35E173FB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0521" y="847455"/>
            <a:ext cx="8821478" cy="5082305"/>
          </a:xfrm>
          <a:solidFill>
            <a:schemeClr val="accent1">
              <a:alpha val="6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b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beers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Sensory</a:t>
            </a:r>
            <a:r>
              <a:rPr kumimoji="1"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area-specific</a:t>
            </a: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compounds</a:t>
            </a:r>
            <a:br>
              <a:rPr lang="en-US" altLang="ja-JP" sz="36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FBDD97-D21D-420D-88F4-48C14B15914F}"/>
              </a:ext>
            </a:extLst>
          </p:cNvPr>
          <p:cNvSpPr txBox="1">
            <a:spLocks/>
          </p:cNvSpPr>
          <p:nvPr/>
        </p:nvSpPr>
        <p:spPr>
          <a:xfrm>
            <a:off x="-11875" y="0"/>
            <a:ext cx="2216136" cy="640080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txBody>
          <a:bodyPr vert="horz" wrap="square" lIns="18288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8028385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3BF98A-7197-430D-B7C1-F15969B97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7DE03A-1D0E-9DDE-40A3-DEBB17E9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DD651C7D-835F-6672-C5A8-07BEAC0EF86E}"/>
              </a:ext>
            </a:extLst>
          </p:cNvPr>
          <p:cNvSpPr txBox="1">
            <a:spLocks/>
          </p:cNvSpPr>
          <p:nvPr/>
        </p:nvSpPr>
        <p:spPr>
          <a:xfrm>
            <a:off x="495300" y="194913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>
                <a:latin typeface="Arial Black" panose="020B0A04020102020204" pitchFamily="34" charset="0"/>
              </a:rPr>
              <a:t>Conclusions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84FE18A-6B4C-3E6D-8BCE-8460423C012F}"/>
              </a:ext>
            </a:extLst>
          </p:cNvPr>
          <p:cNvSpPr txBox="1">
            <a:spLocks/>
          </p:cNvSpPr>
          <p:nvPr/>
        </p:nvSpPr>
        <p:spPr>
          <a:xfrm>
            <a:off x="272380" y="1080163"/>
            <a:ext cx="8467860" cy="4893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(</a:t>
            </a:r>
            <a:r>
              <a:rPr kumimoji="1" lang="en-US" altLang="ja-JP" sz="3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)-Anethole, camphor, and carvone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compounds in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Bulgaria.</a:t>
            </a:r>
          </a:p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These compounds were also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test-beers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brewed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Bulgarian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coriander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compounds could affect to the flavor impression of beer by synergy together with excess</a:t>
            </a:r>
            <a:r>
              <a:rPr kumimoji="1" lang="ja-JP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linalool.</a:t>
            </a:r>
          </a:p>
        </p:txBody>
      </p:sp>
      <p:pic>
        <p:nvPicPr>
          <p:cNvPr id="8" name="図プレースホルダー 9">
            <a:extLst>
              <a:ext uri="{FF2B5EF4-FFF2-40B4-BE49-F238E27FC236}">
                <a16:creationId xmlns:a16="http://schemas.microsoft.com/office/drawing/2014/main" id="{6AE713B3-839D-F86B-0C16-653C0886E2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164" b="1164"/>
          <a:stretch>
            <a:fillRect/>
          </a:stretch>
        </p:blipFill>
        <p:spPr>
          <a:xfrm>
            <a:off x="8620125" y="1257300"/>
            <a:ext cx="3571875" cy="39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60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14B3C7-0169-4AE3-908C-2B036226A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526" y="6559169"/>
            <a:ext cx="481974" cy="219456"/>
          </a:xfrm>
        </p:spPr>
        <p:txBody>
          <a:bodyPr/>
          <a:lstStyle/>
          <a:p>
            <a:fld id="{B5915699-0F63-4C61-80D8-C6D5EC39C3C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FFA7656-AC68-42F1-AF36-346E24AEF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94" y="286497"/>
            <a:ext cx="11845384" cy="449926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00B050"/>
              </a:buClr>
              <a:buSzPct val="85000"/>
              <a:buNone/>
            </a:pPr>
            <a:r>
              <a:rPr lang="en-US" altLang="ja-JP" sz="3600" b="1" dirty="0">
                <a:latin typeface="+mj-lt"/>
              </a:rPr>
              <a:t>Collaborators: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00B050"/>
              </a:buClr>
              <a:buSzPct val="85000"/>
              <a:buNone/>
            </a:pP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Haruna </a:t>
            </a:r>
            <a:r>
              <a:rPr lang="en-US" altLang="ja-JP" sz="3200" b="1" dirty="0" err="1">
                <a:latin typeface="+mj-lt"/>
              </a:rPr>
              <a:t>Kumamaru</a:t>
            </a:r>
            <a:endParaRPr lang="en-US" altLang="ja-JP" sz="3200" b="1" dirty="0"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00B050"/>
              </a:buClr>
              <a:buSzPct val="85000"/>
              <a:buNone/>
            </a:pP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Atsushi </a:t>
            </a:r>
            <a:r>
              <a:rPr lang="en-US" altLang="ja-JP" sz="3200" b="1" dirty="0" err="1">
                <a:latin typeface="+mj-lt"/>
              </a:rPr>
              <a:t>Tanigawa</a:t>
            </a:r>
            <a:endParaRPr lang="en-US" altLang="ja-JP" sz="3200" b="1" dirty="0"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00B050"/>
              </a:buClr>
              <a:buSzPct val="85000"/>
              <a:buNone/>
            </a:pP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Ayako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 err="1">
                <a:latin typeface="+mj-lt"/>
              </a:rPr>
              <a:t>Sanekata</a:t>
            </a:r>
            <a:endParaRPr lang="en-US" altLang="ja-JP" sz="3200" b="1" dirty="0"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00B050"/>
              </a:buClr>
              <a:buSzPct val="85000"/>
              <a:buNone/>
            </a:pP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Masahide Sato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00B050"/>
              </a:buClr>
              <a:buSzPct val="85000"/>
              <a:buNone/>
            </a:pP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Toru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 err="1">
                <a:latin typeface="+mj-lt"/>
              </a:rPr>
              <a:t>Shioi</a:t>
            </a:r>
            <a:endParaRPr lang="en-US" altLang="ja-JP" sz="3200" b="1" dirty="0">
              <a:latin typeface="+mj-lt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Clr>
                <a:srgbClr val="00B050"/>
              </a:buClr>
              <a:buSzPct val="85000"/>
              <a:buNone/>
            </a:pPr>
            <a:endParaRPr lang="en-US" altLang="ja-JP" sz="3200" b="1" dirty="0">
              <a:latin typeface="+mj-lt"/>
            </a:endParaRP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None/>
            </a:pPr>
            <a:r>
              <a:rPr lang="en-US" altLang="ja-JP" sz="3200" b="1" dirty="0">
                <a:latin typeface="+mj-lt"/>
              </a:rPr>
              <a:t>Special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thanks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to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Nippon </a:t>
            </a:r>
            <a:r>
              <a:rPr lang="en-US" altLang="ja-JP" sz="3200" b="1" dirty="0" err="1">
                <a:latin typeface="+mj-lt"/>
              </a:rPr>
              <a:t>Funmatsu</a:t>
            </a:r>
            <a:r>
              <a:rPr lang="en-US" altLang="ja-JP" sz="3200" b="1" dirty="0">
                <a:latin typeface="+mj-lt"/>
              </a:rPr>
              <a:t> </a:t>
            </a:r>
            <a:r>
              <a:rPr lang="en-US" altLang="ja-JP" sz="3200" b="1" dirty="0" err="1">
                <a:latin typeface="+mj-lt"/>
              </a:rPr>
              <a:t>Yakuhin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Co.,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Ltd.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for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collecting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coriander</a:t>
            </a:r>
            <a:r>
              <a:rPr lang="ja-JP" altLang="en-US" sz="3200" b="1" dirty="0">
                <a:latin typeface="+mj-lt"/>
              </a:rPr>
              <a:t> </a:t>
            </a:r>
            <a:r>
              <a:rPr lang="en-US" altLang="ja-JP" sz="3200" b="1" dirty="0">
                <a:latin typeface="+mj-lt"/>
              </a:rPr>
              <a:t>seeds.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0946CBA-1951-4D8E-890D-EDE612D26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939" y="1004323"/>
            <a:ext cx="6060504" cy="3308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E02C375-B127-15E9-F663-3C92579E2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88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AC7CE-1053-48E6-A348-4A8ED14A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987EA-89AE-4521-A4A1-59C7EEEFA47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E5FDA6F-A83C-4B51-8966-72DD90EEDF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 r="13967"/>
          <a:stretch/>
        </p:blipFill>
        <p:spPr>
          <a:ln>
            <a:solidFill>
              <a:srgbClr val="E0EAAE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A83B151-30B9-419C-94B3-26CB0867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04698"/>
            <a:ext cx="11201400" cy="64008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Resources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323F941-E5CC-4315-9C1F-1E1556D8A652}"/>
              </a:ext>
            </a:extLst>
          </p:cNvPr>
          <p:cNvSpPr txBox="1">
            <a:spLocks/>
          </p:cNvSpPr>
          <p:nvPr/>
        </p:nvSpPr>
        <p:spPr>
          <a:xfrm>
            <a:off x="113933" y="1545277"/>
            <a:ext cx="11845384" cy="4499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1) Gil, A.,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(2002) </a:t>
            </a:r>
            <a:r>
              <a:rPr lang="en-US" altLang="ja-JP" sz="2000" i="1" dirty="0">
                <a:latin typeface="+mj-lt"/>
              </a:rPr>
              <a:t>J. Agric. Food Chem.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50</a:t>
            </a:r>
            <a:r>
              <a:rPr lang="en-US" altLang="ja-JP" sz="2000" dirty="0">
                <a:latin typeface="+mj-lt"/>
              </a:rPr>
              <a:t>, 2870-2877.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2) </a:t>
            </a:r>
            <a:r>
              <a:rPr lang="en-US" altLang="ja-JP" sz="2000" dirty="0" err="1">
                <a:latin typeface="+mj-lt"/>
              </a:rPr>
              <a:t>Smallfield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(2001) </a:t>
            </a:r>
            <a:r>
              <a:rPr lang="en-US" altLang="ja-JP" sz="2000" i="1" dirty="0">
                <a:latin typeface="+mj-lt"/>
              </a:rPr>
              <a:t>J. Agric. Food Chem.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49</a:t>
            </a:r>
            <a:r>
              <a:rPr lang="en-US" altLang="ja-JP" sz="2000" dirty="0">
                <a:latin typeface="+mj-lt"/>
              </a:rPr>
              <a:t>, 118-123.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3) King, A.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(2000) </a:t>
            </a:r>
            <a:r>
              <a:rPr lang="en-US" altLang="ja-JP" sz="2000" i="1" dirty="0">
                <a:latin typeface="+mj-lt"/>
              </a:rPr>
              <a:t>Yeast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16</a:t>
            </a:r>
            <a:r>
              <a:rPr lang="en-US" altLang="ja-JP" sz="2000" dirty="0">
                <a:latin typeface="+mj-lt"/>
              </a:rPr>
              <a:t>, 499-506.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4) King, A.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(2003) </a:t>
            </a:r>
            <a:r>
              <a:rPr lang="en-US" altLang="ja-JP" sz="2000" i="1" dirty="0">
                <a:latin typeface="+mj-lt"/>
              </a:rPr>
              <a:t>FEMS Yeast Research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3</a:t>
            </a:r>
            <a:r>
              <a:rPr lang="en-US" altLang="ja-JP" sz="2000" dirty="0">
                <a:latin typeface="+mj-lt"/>
              </a:rPr>
              <a:t>, 53-62.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5) </a:t>
            </a:r>
            <a:r>
              <a:rPr lang="en-US" altLang="ja-JP" sz="2000" dirty="0" err="1">
                <a:latin typeface="+mj-lt"/>
              </a:rPr>
              <a:t>Vaudano</a:t>
            </a:r>
            <a:r>
              <a:rPr lang="en-US" altLang="ja-JP" sz="2000" dirty="0">
                <a:latin typeface="+mj-lt"/>
              </a:rPr>
              <a:t>, E.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(2004) </a:t>
            </a:r>
            <a:r>
              <a:rPr lang="en-US" altLang="ja-JP" sz="2000" i="1" dirty="0">
                <a:latin typeface="+mj-lt"/>
              </a:rPr>
              <a:t>J. Inst. Brew.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110</a:t>
            </a:r>
            <a:r>
              <a:rPr lang="en-US" altLang="ja-JP" sz="2000" dirty="0">
                <a:latin typeface="+mj-lt"/>
              </a:rPr>
              <a:t>, 213-219.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6) Takoi, K.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(2010) </a:t>
            </a:r>
            <a:r>
              <a:rPr lang="en-US" altLang="ja-JP" sz="2000" i="1" dirty="0">
                <a:latin typeface="+mj-lt"/>
              </a:rPr>
              <a:t>J. Agric. Food Chem.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58</a:t>
            </a:r>
            <a:r>
              <a:rPr lang="en-US" altLang="ja-JP" sz="2000" dirty="0">
                <a:latin typeface="+mj-lt"/>
              </a:rPr>
              <a:t>, 5050-5058.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7) Takoi, K.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(2010) </a:t>
            </a:r>
            <a:r>
              <a:rPr lang="en-US" altLang="ja-JP" sz="2000" i="1" dirty="0">
                <a:latin typeface="+mj-lt"/>
              </a:rPr>
              <a:t>J. Inst. Brew.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116</a:t>
            </a:r>
            <a:r>
              <a:rPr lang="en-US" altLang="ja-JP" sz="2000" dirty="0">
                <a:latin typeface="+mj-lt"/>
              </a:rPr>
              <a:t>, 251-260.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8) Takoi, K.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(2014) </a:t>
            </a:r>
            <a:r>
              <a:rPr lang="en-US" altLang="ja-JP" sz="2000" i="1" dirty="0">
                <a:latin typeface="+mj-lt"/>
              </a:rPr>
              <a:t>J. Am. Soc. Brew. Chem.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72</a:t>
            </a:r>
            <a:r>
              <a:rPr lang="en-US" altLang="ja-JP" sz="2000" dirty="0">
                <a:latin typeface="+mj-lt"/>
              </a:rPr>
              <a:t>, 22-29.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r>
              <a:rPr lang="en-US" altLang="ja-JP" sz="2000" dirty="0">
                <a:latin typeface="+mj-lt"/>
              </a:rPr>
              <a:t>9) Forster, A. </a:t>
            </a:r>
            <a:r>
              <a:rPr lang="en-US" altLang="ja-JP" sz="2000" i="1" dirty="0">
                <a:latin typeface="+mj-lt"/>
              </a:rPr>
              <a:t>et al.</a:t>
            </a:r>
            <a:r>
              <a:rPr lang="en-US" altLang="ja-JP" sz="2000" dirty="0">
                <a:latin typeface="+mj-lt"/>
              </a:rPr>
              <a:t> (2014) </a:t>
            </a:r>
            <a:r>
              <a:rPr lang="en-US" altLang="ja-JP" sz="2000" i="1" dirty="0" err="1">
                <a:latin typeface="+mj-lt"/>
              </a:rPr>
              <a:t>BrewingSci</a:t>
            </a:r>
            <a:r>
              <a:rPr lang="en-US" altLang="ja-JP" sz="2000" i="1" dirty="0">
                <a:latin typeface="+mj-lt"/>
              </a:rPr>
              <a:t>.–</a:t>
            </a:r>
            <a:r>
              <a:rPr lang="en-US" altLang="ja-JP" sz="2000" i="1" dirty="0" err="1">
                <a:latin typeface="+mj-lt"/>
              </a:rPr>
              <a:t>Monatsschr</a:t>
            </a:r>
            <a:r>
              <a:rPr lang="en-US" altLang="ja-JP" sz="2000" i="1" dirty="0">
                <a:latin typeface="+mj-lt"/>
              </a:rPr>
              <a:t>. </a:t>
            </a:r>
            <a:r>
              <a:rPr lang="en-US" altLang="ja-JP" sz="2000" i="1" dirty="0" err="1">
                <a:latin typeface="+mj-lt"/>
              </a:rPr>
              <a:t>Brauwiss</a:t>
            </a:r>
            <a:r>
              <a:rPr lang="en-US" altLang="ja-JP" sz="2000" i="1" dirty="0">
                <a:latin typeface="+mj-lt"/>
              </a:rPr>
              <a:t>.</a:t>
            </a:r>
            <a:r>
              <a:rPr lang="en-US" altLang="ja-JP" sz="2000" dirty="0">
                <a:latin typeface="+mj-lt"/>
              </a:rPr>
              <a:t>, </a:t>
            </a:r>
            <a:r>
              <a:rPr lang="en-US" altLang="ja-JP" sz="2000" b="1" dirty="0">
                <a:latin typeface="+mj-lt"/>
              </a:rPr>
              <a:t>67</a:t>
            </a:r>
            <a:r>
              <a:rPr lang="en-US" altLang="ja-JP" sz="2000" dirty="0">
                <a:latin typeface="+mj-lt"/>
              </a:rPr>
              <a:t>, 60-62.</a:t>
            </a:r>
          </a:p>
          <a:p>
            <a:pPr marL="0" indent="0">
              <a:spcAft>
                <a:spcPts val="600"/>
              </a:spcAft>
              <a:buClr>
                <a:srgbClr val="00B050"/>
              </a:buClr>
              <a:buSzPct val="85000"/>
              <a:buFont typeface="Arial" panose="020B0604020202020204" pitchFamily="34" charset="0"/>
              <a:buNone/>
            </a:pPr>
            <a:endParaRPr lang="en-US" altLang="ja-JP" sz="2000" dirty="0">
              <a:latin typeface="+mj-lt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E89A624-2124-FA67-F19C-D4FB97F93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88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~0030159">
            <a:extLst>
              <a:ext uri="{FF2B5EF4-FFF2-40B4-BE49-F238E27FC236}">
                <a16:creationId xmlns:a16="http://schemas.microsoft.com/office/drawing/2014/main" id="{186FCA6C-8AE2-4ECD-9AEF-2F5652020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98" y="541990"/>
            <a:ext cx="5103614" cy="593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1D0EDD9A-850F-4175-846D-5467AFB378EE}"/>
              </a:ext>
            </a:extLst>
          </p:cNvPr>
          <p:cNvSpPr txBox="1">
            <a:spLocks noChangeArrowheads="1"/>
          </p:cNvSpPr>
          <p:nvPr/>
        </p:nvSpPr>
        <p:spPr>
          <a:xfrm>
            <a:off x="1503829" y="2434297"/>
            <a:ext cx="9130553" cy="1401763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b="1" kern="1200">
                <a:solidFill>
                  <a:schemeClr val="accent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</a:lstStyle>
          <a:p>
            <a:r>
              <a:rPr lang="en-US" altLang="ja-JP" sz="6000">
                <a:latin typeface="+mj-lt"/>
                <a:ea typeface="ＭＳ Ｐゴシック" pitchFamily="50" charset="-128"/>
              </a:rPr>
              <a:t>Thank you for your attention</a:t>
            </a:r>
            <a:endParaRPr lang="ja-JP" altLang="en-US" sz="6000" dirty="0">
              <a:latin typeface="+mj-lt"/>
              <a:ea typeface="ＭＳ Ｐゴシック" pitchFamily="50" charset="-128"/>
            </a:endParaRPr>
          </a:p>
        </p:txBody>
      </p:sp>
      <p:sp>
        <p:nvSpPr>
          <p:cNvPr id="6" name="スライド番号プレースホルダー 3">
            <a:extLst>
              <a:ext uri="{FF2B5EF4-FFF2-40B4-BE49-F238E27FC236}">
                <a16:creationId xmlns:a16="http://schemas.microsoft.com/office/drawing/2014/main" id="{E3F2D34B-852F-4AB5-BA6A-FFB92C12CEE1}"/>
              </a:ext>
            </a:extLst>
          </p:cNvPr>
          <p:cNvSpPr txBox="1">
            <a:spLocks/>
          </p:cNvSpPr>
          <p:nvPr/>
        </p:nvSpPr>
        <p:spPr>
          <a:xfrm>
            <a:off x="9503392" y="656777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/>
              <a:t>                                            </a:t>
            </a:r>
            <a:fld id="{4F185717-3192-4760-B197-DECDB5DC2804}" type="slidenum">
              <a:rPr lang="ja-JP" altLang="en-US" smtClean="0"/>
              <a:pPr/>
              <a:t>54</a:t>
            </a:fld>
            <a:r>
              <a:rPr lang="en-US" altLang="ja-JP"/>
              <a:t>/42</a:t>
            </a:r>
            <a:endParaRPr lang="ja-JP" alt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7F64FC72-E70A-43EF-9B9C-BD10A54E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29634-BF77-40AB-A09B-E6DFAC1EF3EF}" type="slidenum">
              <a:rPr lang="ja-JP" altLang="en-US" smtClean="0"/>
              <a:pPr/>
              <a:t>54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11820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0D182D-C513-4C6A-AC19-B642E7FBC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915699-0F63-4C61-80D8-C6D5EC39C3C1}" type="slidenum">
              <a:rPr lang="en-US" smtClean="0"/>
              <a:t>55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61FA3A-9039-4A6D-904A-72DD6E5C8D96}"/>
              </a:ext>
            </a:extLst>
          </p:cNvPr>
          <p:cNvGrpSpPr/>
          <p:nvPr/>
        </p:nvGrpSpPr>
        <p:grpSpPr>
          <a:xfrm>
            <a:off x="3890573" y="1472873"/>
            <a:ext cx="4410854" cy="3862805"/>
            <a:chOff x="3481975" y="1472873"/>
            <a:chExt cx="4410854" cy="38628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E4F169C-5D28-409C-9DC9-A1A4CB8B8299}"/>
                </a:ext>
              </a:extLst>
            </p:cNvPr>
            <p:cNvSpPr/>
            <p:nvPr/>
          </p:nvSpPr>
          <p:spPr>
            <a:xfrm>
              <a:off x="5246906" y="2689755"/>
              <a:ext cx="2645923" cy="264592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800" b="1" dirty="0">
                  <a:latin typeface="+mj-lt"/>
                </a:rPr>
                <a:t>A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E0D9557-9426-4171-8675-285C557410FA}"/>
                </a:ext>
              </a:extLst>
            </p:cNvPr>
            <p:cNvSpPr/>
            <p:nvPr/>
          </p:nvSpPr>
          <p:spPr>
            <a:xfrm>
              <a:off x="3481975" y="1472873"/>
              <a:ext cx="2645923" cy="2645923"/>
            </a:xfrm>
            <a:prstGeom prst="ellipse">
              <a:avLst/>
            </a:prstGeom>
            <a:solidFill>
              <a:schemeClr val="accent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82880" bIns="274320" rtlCol="0" anchor="ctr"/>
            <a:lstStyle/>
            <a:p>
              <a:pPr algn="ctr"/>
              <a:r>
                <a:rPr lang="en-US" sz="13800" b="1" dirty="0">
                  <a:latin typeface="+mj-lt"/>
                </a:rPr>
                <a:t>Q</a:t>
              </a: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3415D3-2D64-49E6-B51A-EEEC7FFAA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79557" y="2061516"/>
              <a:ext cx="1109332" cy="1235213"/>
            </a:xfrm>
            <a:prstGeom prst="rect">
              <a:avLst/>
            </a:prstGeom>
          </p:spPr>
        </p:pic>
      </p:grpSp>
      <p:pic>
        <p:nvPicPr>
          <p:cNvPr id="2" name="図 1">
            <a:extLst>
              <a:ext uri="{FF2B5EF4-FFF2-40B4-BE49-F238E27FC236}">
                <a16:creationId xmlns:a16="http://schemas.microsoft.com/office/drawing/2014/main" id="{97AECDCE-4296-7DB8-5435-B5AF0FFE0F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36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D619D50-E8A4-4FF4-9E05-167BC9141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11401"/>
            <a:ext cx="7571531" cy="6252712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Change in flavor impression by synergy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CBD3F1-9741-4E50-B7DC-5DE11068EC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900550"/>
            <a:ext cx="3352800" cy="190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Simulation of the composition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of monoterpene alcohols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in the </a:t>
            </a:r>
            <a:r>
              <a:rPr lang="it-IT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Citra</a:t>
            </a:r>
            <a:r>
              <a:rPr lang="it-IT" altLang="ja-JP" sz="1600" dirty="0">
                <a:latin typeface="Verdana" panose="020B0604030504040204" pitchFamily="34" charset="0"/>
              </a:rPr>
              <a:t> beer (Trial 1)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-70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Linalool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-15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Geraniol</a:t>
            </a:r>
          </a:p>
          <a:p>
            <a:pPr eaLnBrk="1" hangingPunct="1">
              <a:buFontTx/>
              <a:buNone/>
            </a:pPr>
            <a:r>
              <a:rPr lang="it-IT" altLang="ja-JP" sz="1600" dirty="0">
                <a:latin typeface="Verdana" panose="020B0604030504040204" pitchFamily="34" charset="0"/>
              </a:rPr>
              <a:t> -20 </a:t>
            </a:r>
            <a:r>
              <a:rPr lang="el-GR" altLang="ja-JP" sz="1600" dirty="0">
                <a:latin typeface="Verdana" panose="020B0604030504040204" pitchFamily="34" charset="0"/>
              </a:rPr>
              <a:t>μ</a:t>
            </a:r>
            <a:r>
              <a:rPr lang="it-IT" altLang="ja-JP" sz="1600" dirty="0">
                <a:latin typeface="Verdana" panose="020B0604030504040204" pitchFamily="34" charset="0"/>
              </a:rPr>
              <a:t>g/L </a:t>
            </a:r>
            <a:r>
              <a:rPr lang="el-GR" altLang="ja-JP" sz="1600" dirty="0">
                <a:latin typeface="Verdana" panose="020B0604030504040204" pitchFamily="34" charset="0"/>
              </a:rPr>
              <a:t>β-</a:t>
            </a:r>
            <a:r>
              <a:rPr lang="it-IT" altLang="ja-JP" sz="1600" dirty="0">
                <a:latin typeface="Verdana" panose="020B0604030504040204" pitchFamily="34" charset="0"/>
              </a:rPr>
              <a:t>Citronellol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C283E52-543C-44EC-A2CF-777A4A747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70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Linalool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4366B384-092F-4668-8F13-9D5674B6C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908323"/>
            <a:ext cx="2765425" cy="440677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313A0BC5-0A25-429B-A8D6-0172D9BF9070}"/>
              </a:ext>
            </a:extLst>
          </p:cNvPr>
          <p:cNvSpPr txBox="1">
            <a:spLocks noChangeArrowheads="1"/>
          </p:cNvSpPr>
          <p:nvPr/>
        </p:nvSpPr>
        <p:spPr>
          <a:xfrm>
            <a:off x="4083131" y="5754584"/>
            <a:ext cx="5029200" cy="2286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12800" indent="-812800">
              <a:lnSpc>
                <a:spcPct val="80000"/>
              </a:lnSpc>
              <a:buFontTx/>
              <a:buNone/>
            </a:pPr>
            <a:r>
              <a:rPr lang="en-US" altLang="ja-JP" sz="1400">
                <a:latin typeface="Verdana" panose="020B0604030504040204" pitchFamily="34" charset="0"/>
              </a:rPr>
              <a:t>in model solution (5% v/v Ethanol, Carbonated)</a:t>
            </a:r>
            <a:endParaRPr lang="en-US" altLang="ja-JP" sz="1400" dirty="0">
              <a:latin typeface="Verdana" panose="020B0604030504040204" pitchFamily="34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DB70FB8C-570C-4044-A804-68643A89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0F42EC0C-C141-4856-951C-E9645EAC5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3" y="1440543"/>
            <a:ext cx="2765425" cy="78068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70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Linalool</a:t>
            </a:r>
          </a:p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15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Geraniol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A40CAA-301E-4172-8F26-DA483D8F9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3" y="1438955"/>
            <a:ext cx="2765425" cy="780685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7D53ACCE-50FA-4602-8643-7447594A7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2305711"/>
            <a:ext cx="2765425" cy="7097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70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Linalool</a:t>
            </a:r>
          </a:p>
          <a:p>
            <a:pPr algn="ctr" eaLnBrk="1" hangingPunct="1">
              <a:buFontTx/>
              <a:buNone/>
            </a:pPr>
            <a:r>
              <a:rPr lang="it-IT" altLang="ja-JP" sz="1800" dirty="0">
                <a:latin typeface="Verdana" panose="020B0604030504040204" pitchFamily="34" charset="0"/>
              </a:rPr>
              <a:t>20 </a:t>
            </a:r>
            <a:r>
              <a:rPr lang="el-GR" altLang="ja-JP" sz="1800" dirty="0">
                <a:latin typeface="Verdana" panose="020B0604030504040204" pitchFamily="34" charset="0"/>
              </a:rPr>
              <a:t>μ</a:t>
            </a:r>
            <a:r>
              <a:rPr lang="it-IT" altLang="ja-JP" sz="1800" dirty="0">
                <a:latin typeface="Verdana" panose="020B0604030504040204" pitchFamily="34" charset="0"/>
              </a:rPr>
              <a:t>g/L </a:t>
            </a:r>
            <a:r>
              <a:rPr lang="el-GR" altLang="ja-JP" sz="1800" dirty="0">
                <a:latin typeface="Verdana" panose="020B0604030504040204" pitchFamily="34" charset="0"/>
              </a:rPr>
              <a:t>β-</a:t>
            </a:r>
            <a:r>
              <a:rPr lang="it-IT" altLang="ja-JP" sz="1800" dirty="0">
                <a:latin typeface="Verdana" panose="020B0604030504040204" pitchFamily="34" charset="0"/>
              </a:rPr>
              <a:t>Citronellol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EA297E3E-6AD9-404C-987C-124243203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4216" y="2305711"/>
            <a:ext cx="2765425" cy="709714"/>
          </a:xfrm>
          <a:prstGeom prst="rect">
            <a:avLst/>
          </a:prstGeom>
          <a:noFill/>
          <a:ln w="38100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494F0A7-8F03-42EB-A9B3-D05669B9A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836" y="3979035"/>
            <a:ext cx="3389312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48C7341-DCFA-F956-DA5B-6805D0582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412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19B5617-61F2-4E4F-9E72-2D5A8831A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235" y="682652"/>
            <a:ext cx="7571531" cy="6252712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4"/>
            <a:ext cx="11439402" cy="7756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Flavor profiles of</a:t>
            </a:r>
            <a:r>
              <a:rPr lang="ja-JP" altLang="en-US" dirty="0"/>
              <a:t> </a:t>
            </a:r>
            <a:r>
              <a:rPr lang="en-US" altLang="ja-JP" dirty="0"/>
              <a:t>test-beers</a:t>
            </a:r>
            <a:r>
              <a:rPr lang="ja-JP" altLang="en-US" dirty="0"/>
              <a:t> </a:t>
            </a:r>
            <a:r>
              <a:rPr lang="en-US" altLang="ja-JP" dirty="0"/>
              <a:t>brewed</a:t>
            </a:r>
            <a:r>
              <a:rPr lang="ja-JP" altLang="en-US" dirty="0"/>
              <a:t> </a:t>
            </a:r>
            <a:r>
              <a:rPr lang="en-US" altLang="ja-JP" dirty="0"/>
              <a:t>with</a:t>
            </a:r>
            <a:r>
              <a:rPr lang="ja-JP" altLang="en-US" dirty="0"/>
              <a:t> </a:t>
            </a:r>
            <a:r>
              <a:rPr lang="en-US" altLang="ja-JP" dirty="0"/>
              <a:t>coriander</a:t>
            </a:r>
            <a:r>
              <a:rPr lang="ja-JP" altLang="en-US" dirty="0"/>
              <a:t> </a:t>
            </a:r>
            <a:r>
              <a:rPr lang="en-US" altLang="ja-JP" dirty="0"/>
              <a:t>seeds</a:t>
            </a:r>
            <a:r>
              <a:rPr lang="ja-JP" altLang="en-US" dirty="0"/>
              <a:t> </a:t>
            </a:r>
            <a:r>
              <a:rPr lang="en-US" altLang="ja-JP" dirty="0"/>
              <a:t>from</a:t>
            </a:r>
            <a:r>
              <a:rPr lang="ja-JP" altLang="en-US" dirty="0"/>
              <a:t> </a:t>
            </a:r>
            <a:r>
              <a:rPr lang="en-US" altLang="ja-JP" dirty="0"/>
              <a:t>different</a:t>
            </a:r>
            <a:r>
              <a:rPr lang="ja-JP" altLang="en-US" dirty="0"/>
              <a:t> </a:t>
            </a:r>
            <a:r>
              <a:rPr lang="en-US" altLang="ja-JP" dirty="0"/>
              <a:t>growing</a:t>
            </a:r>
            <a:r>
              <a:rPr lang="ja-JP" altLang="en-US" dirty="0"/>
              <a:t> </a:t>
            </a:r>
            <a:r>
              <a:rPr lang="en-US" altLang="ja-JP" dirty="0"/>
              <a:t>areas</a:t>
            </a:r>
            <a:endParaRPr lang="en-US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32C1624-21BB-433E-AAD1-1F8047C286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6" t="26666" r="47440" b="21422"/>
          <a:stretch/>
        </p:blipFill>
        <p:spPr>
          <a:xfrm>
            <a:off x="181802" y="4465433"/>
            <a:ext cx="2197505" cy="1419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3918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1D4BD31-C975-4333-9AD5-91B8725E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698" y="2093991"/>
            <a:ext cx="6491144" cy="433081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D00BBD4-50C7-4EE8-AB9D-53B18BA84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207" y="3534385"/>
            <a:ext cx="5008681" cy="2734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2C35464-A706-4C5E-A2A9-3534935D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95941"/>
            <a:ext cx="11201400" cy="64008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Arial Black" panose="020B0A04020102020204" pitchFamily="34" charset="0"/>
              </a:rPr>
              <a:t>Coriander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seeds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in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the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r>
              <a:rPr lang="en-US" altLang="ja-JP" sz="3600" dirty="0">
                <a:latin typeface="Arial Black" panose="020B0A04020102020204" pitchFamily="34" charset="0"/>
              </a:rPr>
              <a:t>brewing</a:t>
            </a:r>
            <a:r>
              <a:rPr lang="ja-JP" altLang="en-US" sz="3600" dirty="0">
                <a:latin typeface="Arial Black" panose="020B0A04020102020204" pitchFamily="34" charset="0"/>
              </a:rPr>
              <a:t> 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pic>
        <p:nvPicPr>
          <p:cNvPr id="3074" name="Picture 2" descr="Reason 02 コリアンダーシードとオレンジピールを使用 コリアンダーシードは乾燥したコリアンダーの種子で、フローラルな香りが特徴です。オレンジの果皮を乾燥させたオレンジピールの柑橘系の香りによって味を引き締めています。 ※オレンジピールにはマンダリンオレンジまたは温州みかんを使用 上面発酵 上面発酵酵母を使用することで、より存在感のある華やかな香りを実現しました。">
            <a:extLst>
              <a:ext uri="{FF2B5EF4-FFF2-40B4-BE49-F238E27FC236}">
                <a16:creationId xmlns:a16="http://schemas.microsoft.com/office/drawing/2014/main" id="{C177A19C-3AE6-4449-9AC3-01676B1A3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7753" r="2606" b="7678"/>
          <a:stretch/>
        </p:blipFill>
        <p:spPr bwMode="auto">
          <a:xfrm>
            <a:off x="9619011" y="3883226"/>
            <a:ext cx="2553196" cy="188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2FF5C30-DE86-474D-BA73-6FA1D9EF3E5E}"/>
              </a:ext>
            </a:extLst>
          </p:cNvPr>
          <p:cNvSpPr/>
          <p:nvPr/>
        </p:nvSpPr>
        <p:spPr>
          <a:xfrm>
            <a:off x="11280051" y="3545419"/>
            <a:ext cx="858024" cy="1221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30C0688-2270-4082-AC1B-1B1BCBA036DF}"/>
              </a:ext>
            </a:extLst>
          </p:cNvPr>
          <p:cNvSpPr/>
          <p:nvPr/>
        </p:nvSpPr>
        <p:spPr>
          <a:xfrm>
            <a:off x="9461655" y="5377542"/>
            <a:ext cx="1142030" cy="5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B15BABE-3E8E-44B7-A75D-5E3181D3B9CB}"/>
              </a:ext>
            </a:extLst>
          </p:cNvPr>
          <p:cNvSpPr/>
          <p:nvPr/>
        </p:nvSpPr>
        <p:spPr>
          <a:xfrm>
            <a:off x="10557163" y="3847603"/>
            <a:ext cx="1520042" cy="5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083741E-9610-4243-9329-9FAD0087D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94" y="963388"/>
            <a:ext cx="11845384" cy="44992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Coriander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certain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types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beers,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Belgian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style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beer,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flavoring</a:t>
            </a:r>
            <a:r>
              <a:rPr kumimoji="1" lang="ja-JP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adjuncts together with orange peels.</a:t>
            </a: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82B86D99-FB81-4017-9E45-637B4C4A3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7845" y="2973336"/>
            <a:ext cx="1385456" cy="1014222"/>
          </a:xfrm>
          <a:prstGeom prst="wedgeRoundRectCallout">
            <a:avLst>
              <a:gd name="adj1" fmla="val -53305"/>
              <a:gd name="adj2" fmla="val 86664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Citrus</a:t>
            </a:r>
            <a:r>
              <a:rPr kumimoji="0" lang="ja-JP" alt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endParaRPr kumimoji="0" lang="en-US" altLang="ja-JP" sz="24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flavor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EC5C1C4C-F5BF-4938-BCE2-C239FA23C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251" y="4263554"/>
            <a:ext cx="2197505" cy="1419425"/>
          </a:xfrm>
          <a:prstGeom prst="rect">
            <a:avLst/>
          </a:prstGeom>
          <a:noFill/>
          <a:ln w="63500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83B58832-95D6-4849-82DA-E9C2F242637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65509" y="2973336"/>
            <a:ext cx="2699862" cy="1014222"/>
          </a:xfrm>
          <a:prstGeom prst="wedgeRoundRectCallout">
            <a:avLst>
              <a:gd name="adj1" fmla="val -56731"/>
              <a:gd name="adj2" fmla="val 90177"/>
              <a:gd name="adj3" fmla="val 16667"/>
            </a:avLst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Spicy/herbal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flavor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0BC26C7-CE76-8AE8-1A57-B648F761F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15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">
            <a:extLst>
              <a:ext uri="{FF2B5EF4-FFF2-40B4-BE49-F238E27FC236}">
                <a16:creationId xmlns:a16="http://schemas.microsoft.com/office/drawing/2014/main" id="{D2A86450-E165-41BE-9F25-F90022966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888" y="700838"/>
            <a:ext cx="10806843" cy="555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3D0E6435-AD99-462B-BB65-979CDACD3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070269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ja-JP" sz="1200" dirty="0"/>
              <a:t>3)</a:t>
            </a:r>
            <a:r>
              <a:rPr lang="ja-JP" altLang="en-US" sz="1200" dirty="0"/>
              <a:t> </a:t>
            </a:r>
            <a:r>
              <a:rPr lang="fr-FR" altLang="ja-JP" sz="1200" dirty="0"/>
              <a:t>King </a:t>
            </a:r>
            <a:r>
              <a:rPr lang="fr-FR" altLang="ja-JP" sz="1200" i="1" dirty="0"/>
              <a:t>et al.,</a:t>
            </a:r>
            <a:r>
              <a:rPr lang="fr-FR" altLang="ja-JP" sz="1200" dirty="0"/>
              <a:t> 2000.</a:t>
            </a:r>
            <a:r>
              <a:rPr lang="ja-JP" altLang="en-US" sz="1200" dirty="0"/>
              <a:t>  </a:t>
            </a:r>
            <a:r>
              <a:rPr lang="en-US" altLang="ja-JP" sz="1200" dirty="0"/>
              <a:t>4)</a:t>
            </a:r>
            <a:r>
              <a:rPr lang="fr-FR" altLang="ja-JP" sz="1200" dirty="0"/>
              <a:t> King </a:t>
            </a:r>
            <a:r>
              <a:rPr lang="fr-FR" altLang="ja-JP" sz="1200" i="1" dirty="0"/>
              <a:t>et al</a:t>
            </a:r>
            <a:r>
              <a:rPr lang="fr-FR" altLang="ja-JP" sz="1200" dirty="0"/>
              <a:t>., 2003.</a:t>
            </a:r>
            <a:r>
              <a:rPr lang="en-US" altLang="ja-JP" sz="1200" dirty="0"/>
              <a:t> 5) </a:t>
            </a:r>
            <a:r>
              <a:rPr lang="da-DK" altLang="ja-JP" sz="1200" dirty="0"/>
              <a:t>Vaudano </a:t>
            </a:r>
            <a:r>
              <a:rPr lang="da-DK" altLang="ja-JP" sz="1200" i="1" dirty="0"/>
              <a:t>et al.,</a:t>
            </a:r>
            <a:r>
              <a:rPr lang="da-DK" altLang="ja-JP" sz="1200" dirty="0"/>
              <a:t> 2004.</a:t>
            </a:r>
            <a:r>
              <a:rPr lang="fr-FR" altLang="ja-JP" sz="1200" dirty="0"/>
              <a:t> </a:t>
            </a:r>
            <a:r>
              <a:rPr lang="ja-JP" altLang="en-US" sz="1200" dirty="0"/>
              <a:t> </a:t>
            </a:r>
            <a:endParaRPr lang="en-US" altLang="ja-JP" sz="12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1200" dirty="0"/>
              <a:t>6)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2010a.  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r>
              <a:rPr lang="en-US" altLang="ja-JP" sz="1200" dirty="0"/>
              <a:t>8)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2014.</a:t>
            </a:r>
            <a:r>
              <a:rPr lang="ja-JP" altLang="en-US" sz="800" dirty="0"/>
              <a:t>  </a:t>
            </a:r>
            <a:r>
              <a:rPr lang="en-US" altLang="ja-JP" sz="1200" dirty="0"/>
              <a:t>9)</a:t>
            </a:r>
            <a:r>
              <a:rPr lang="ja-JP" altLang="en-US" sz="1200" dirty="0"/>
              <a:t> </a:t>
            </a:r>
            <a:r>
              <a:rPr lang="en-US" altLang="ja-JP" sz="1200" dirty="0" err="1"/>
              <a:t>Foester</a:t>
            </a:r>
            <a:r>
              <a:rPr lang="en-US" altLang="ja-JP" sz="1200" dirty="0"/>
              <a:t>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2014.</a:t>
            </a:r>
            <a:r>
              <a:rPr lang="ja-JP" altLang="en-US" sz="1200" dirty="0"/>
              <a:t> </a:t>
            </a:r>
            <a:endParaRPr lang="en-US" altLang="ja-JP" sz="1200" dirty="0"/>
          </a:p>
        </p:txBody>
      </p:sp>
      <p:pic>
        <p:nvPicPr>
          <p:cNvPr id="21" name="Picture 8" descr="http://sore.hontonano.jp/images/stories/vector/flower-08-b.png">
            <a:extLst>
              <a:ext uri="{FF2B5EF4-FFF2-40B4-BE49-F238E27FC236}">
                <a16:creationId xmlns:a16="http://schemas.microsoft.com/office/drawing/2014/main" id="{73D0D198-BF4B-4090-B7D1-A385C496F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007" y="5522873"/>
            <a:ext cx="7667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フリー素材_画像サンプル-花・桃色ローズ">
            <a:hlinkClick r:id="rId5"/>
            <a:extLst>
              <a:ext uri="{FF2B5EF4-FFF2-40B4-BE49-F238E27FC236}">
                <a16:creationId xmlns:a16="http://schemas.microsoft.com/office/drawing/2014/main" id="{1D93EC2B-23E8-4A7F-A35A-1657A2BC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44" y="1389329"/>
            <a:ext cx="754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://dog.syuriken.jp/img/i/free/free-lime1.jpg">
            <a:extLst>
              <a:ext uri="{FF2B5EF4-FFF2-40B4-BE49-F238E27FC236}">
                <a16:creationId xmlns:a16="http://schemas.microsoft.com/office/drawing/2014/main" id="{FFDB862A-F342-4468-B0AB-4F2384609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659" y="2566829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B598FB7-A89C-41FD-963C-FC09F47A8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1836" y="3979035"/>
            <a:ext cx="3389312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8D1BA309-551A-5F7B-07AD-F3511964E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3B26C2F9-D0A4-6DF9-B38A-41CE5DF686A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Biotransformation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hop-derived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monoterpene</a:t>
            </a:r>
            <a:r>
              <a:rPr lang="ja-JP" altLang="en-US" dirty="0"/>
              <a:t> </a:t>
            </a:r>
            <a:r>
              <a:rPr lang="en-US" altLang="ja-JP" dirty="0"/>
              <a:t>alcohols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01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1FA4A8C-9F40-2E42-E0A9-EDEF07715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9" y="1258719"/>
            <a:ext cx="11989613" cy="3034284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Biotransformation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hop-derived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monoterpene</a:t>
            </a:r>
            <a:r>
              <a:rPr lang="ja-JP" altLang="en-US" dirty="0"/>
              <a:t> </a:t>
            </a:r>
            <a:r>
              <a:rPr lang="en-US" altLang="ja-JP" dirty="0"/>
              <a:t>alcohols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5BA44D-A696-4D36-825E-75D706D0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1925B773-41A5-4182-AE86-60317B65D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915" y="4356178"/>
            <a:ext cx="7368550" cy="15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Hop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variety 	Hop dosage	Beer type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		(late hopping):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Trial 1 &amp; 3	</a:t>
            </a:r>
            <a:r>
              <a:rPr lang="en-US" altLang="ja-JP" sz="1600" dirty="0">
                <a:solidFill>
                  <a:srgbClr val="FF0000"/>
                </a:solidFill>
                <a:ea typeface="メイリオ" panose="020B0604030504040204" pitchFamily="50" charset="-128"/>
              </a:rPr>
              <a:t> Citra </a:t>
            </a:r>
            <a:r>
              <a:rPr lang="en-US" altLang="ja-JP" sz="1600" dirty="0">
                <a:ea typeface="メイリオ" panose="020B0604030504040204" pitchFamily="50" charset="-128"/>
              </a:rPr>
              <a:t>		0.8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 malt 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Trial 2		</a:t>
            </a:r>
            <a:r>
              <a:rPr lang="en-US" altLang="ja-JP" sz="1600" dirty="0">
                <a:solidFill>
                  <a:srgbClr val="FF0000"/>
                </a:solidFill>
                <a:ea typeface="メイリオ" panose="020B0604030504040204" pitchFamily="50" charset="-128"/>
              </a:rPr>
              <a:t> Citra </a:t>
            </a:r>
            <a:r>
              <a:rPr lang="en-US" altLang="ja-JP" sz="1600" dirty="0">
                <a:ea typeface="メイリオ" panose="020B0604030504040204" pitchFamily="50" charset="-128"/>
              </a:rPr>
              <a:t>		0.4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</a:t>
            </a:r>
            <a:r>
              <a:rPr lang="en-US" altLang="ja-JP" sz="1600" dirty="0" err="1">
                <a:ea typeface="メイリオ" panose="020B0604030504040204" pitchFamily="50" charset="-128"/>
              </a:rPr>
              <a:t>Happoshu</a:t>
            </a: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F.: fermentation, S.: storage</a:t>
            </a:r>
          </a:p>
        </p:txBody>
      </p:sp>
      <p:pic>
        <p:nvPicPr>
          <p:cNvPr id="13" name="Picture 8" descr="http://sore.hontonano.jp/images/stories/vector/flower-08-b.png">
            <a:extLst>
              <a:ext uri="{FF2B5EF4-FFF2-40B4-BE49-F238E27FC236}">
                <a16:creationId xmlns:a16="http://schemas.microsoft.com/office/drawing/2014/main" id="{12F09C18-056E-4382-B5B9-862EF687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99" y="1295259"/>
            <a:ext cx="7667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フリー素材_画像サンプル-花・桃色ローズ">
            <a:hlinkClick r:id="rId5"/>
            <a:extLst>
              <a:ext uri="{FF2B5EF4-FFF2-40B4-BE49-F238E27FC236}">
                <a16:creationId xmlns:a16="http://schemas.microsoft.com/office/drawing/2014/main" id="{91C711F4-1BF8-47DF-98EA-4ABB4188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36" y="1318079"/>
            <a:ext cx="754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dog.syuriken.jp/img/i/free/free-lime1.jpg">
            <a:extLst>
              <a:ext uri="{FF2B5EF4-FFF2-40B4-BE49-F238E27FC236}">
                <a16:creationId xmlns:a16="http://schemas.microsoft.com/office/drawing/2014/main" id="{594C7883-CD82-4A9D-808F-F50D918D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6" y="1319918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10F2DE-280F-4502-86DA-7667DF87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1836" y="3979035"/>
            <a:ext cx="3389312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6570735-15F4-472D-25D6-54054AC49B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75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0CA80DE-A5DD-02A4-C423-DC35B8F0F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9" y="1258719"/>
            <a:ext cx="11989613" cy="303428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74A2BFAB-305D-1E22-48DA-071AFDFA5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986" y="908"/>
            <a:ext cx="1505668" cy="514045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E18EDF07-7DF9-4994-951F-048782EDC933}"/>
              </a:ext>
            </a:extLst>
          </p:cNvPr>
          <p:cNvSpPr txBox="1">
            <a:spLocks/>
          </p:cNvSpPr>
          <p:nvPr/>
        </p:nvSpPr>
        <p:spPr>
          <a:xfrm>
            <a:off x="495300" y="197525"/>
            <a:ext cx="11201400" cy="640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Biotransformation</a:t>
            </a:r>
            <a:r>
              <a:rPr lang="ja-JP" altLang="en-US" dirty="0"/>
              <a:t> </a:t>
            </a:r>
            <a:r>
              <a:rPr lang="en-US" altLang="ja-JP" dirty="0"/>
              <a:t>of</a:t>
            </a:r>
            <a:r>
              <a:rPr lang="ja-JP" altLang="en-US" dirty="0"/>
              <a:t> </a:t>
            </a:r>
            <a:r>
              <a:rPr lang="en-US" altLang="ja-JP" dirty="0"/>
              <a:t>hop-derived</a:t>
            </a:r>
            <a:r>
              <a:rPr lang="ja-JP" altLang="en-US" dirty="0"/>
              <a:t> </a:t>
            </a:r>
            <a:endParaRPr lang="en-US" altLang="ja-JP" dirty="0"/>
          </a:p>
          <a:p>
            <a:r>
              <a:rPr lang="en-US" altLang="ja-JP" dirty="0"/>
              <a:t>monoterpene</a:t>
            </a:r>
            <a:r>
              <a:rPr lang="ja-JP" altLang="en-US" dirty="0"/>
              <a:t> </a:t>
            </a:r>
            <a:r>
              <a:rPr lang="en-US" altLang="ja-JP" dirty="0"/>
              <a:t>alcohols</a:t>
            </a:r>
            <a:endParaRPr lang="en-US" dirty="0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1925B773-41A5-4182-AE86-60317B65D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4915" y="4356178"/>
            <a:ext cx="7368550" cy="155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Hop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variety 	Hop dosage	Beer type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			 		(late hopping):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Trial 1 &amp; 3	</a:t>
            </a:r>
            <a:r>
              <a:rPr lang="en-US" altLang="ja-JP" sz="1600" dirty="0">
                <a:solidFill>
                  <a:srgbClr val="FF0000"/>
                </a:solidFill>
                <a:ea typeface="メイリオ" panose="020B0604030504040204" pitchFamily="50" charset="-128"/>
              </a:rPr>
              <a:t> Citra </a:t>
            </a:r>
            <a:r>
              <a:rPr lang="en-US" altLang="ja-JP" sz="1600" dirty="0">
                <a:ea typeface="メイリオ" panose="020B0604030504040204" pitchFamily="50" charset="-128"/>
              </a:rPr>
              <a:t>		0.8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All malt beer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Trial 2		</a:t>
            </a:r>
            <a:r>
              <a:rPr lang="en-US" altLang="ja-JP" sz="1600" dirty="0">
                <a:solidFill>
                  <a:srgbClr val="FF0000"/>
                </a:solidFill>
                <a:ea typeface="メイリオ" panose="020B0604030504040204" pitchFamily="50" charset="-128"/>
              </a:rPr>
              <a:t> Citra </a:t>
            </a:r>
            <a:r>
              <a:rPr lang="en-US" altLang="ja-JP" sz="1600" dirty="0">
                <a:ea typeface="メイリオ" panose="020B0604030504040204" pitchFamily="50" charset="-128"/>
              </a:rPr>
              <a:t>		0.4</a:t>
            </a:r>
            <a:r>
              <a:rPr lang="ja-JP" altLang="en-US" sz="1600" dirty="0">
                <a:ea typeface="メイリオ" panose="020B0604030504040204" pitchFamily="50" charset="-128"/>
              </a:rPr>
              <a:t> </a:t>
            </a:r>
            <a:r>
              <a:rPr lang="en-US" altLang="ja-JP" sz="1600" dirty="0">
                <a:ea typeface="メイリオ" panose="020B0604030504040204" pitchFamily="50" charset="-128"/>
              </a:rPr>
              <a:t>g/L		</a:t>
            </a:r>
            <a:r>
              <a:rPr lang="en-US" altLang="ja-JP" sz="1600" dirty="0" err="1">
                <a:ea typeface="メイリオ" panose="020B0604030504040204" pitchFamily="50" charset="-128"/>
              </a:rPr>
              <a:t>Happoshu</a:t>
            </a: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ja-JP" sz="1600" dirty="0">
              <a:ea typeface="メイリオ" panose="020B0604030504040204" pitchFamily="50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ja-JP" sz="1600" dirty="0">
                <a:ea typeface="メイリオ" panose="020B0604030504040204" pitchFamily="50" charset="-128"/>
              </a:rPr>
              <a:t>F.: fermentation, S.: storage</a:t>
            </a:r>
          </a:p>
        </p:txBody>
      </p:sp>
      <p:pic>
        <p:nvPicPr>
          <p:cNvPr id="13" name="Picture 8" descr="http://sore.hontonano.jp/images/stories/vector/flower-08-b.png">
            <a:extLst>
              <a:ext uri="{FF2B5EF4-FFF2-40B4-BE49-F238E27FC236}">
                <a16:creationId xmlns:a16="http://schemas.microsoft.com/office/drawing/2014/main" id="{12F09C18-056E-4382-B5B9-862EF687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99" y="1295259"/>
            <a:ext cx="766762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フリー素材_画像サンプル-花・桃色ローズ">
            <a:hlinkClick r:id="rId6"/>
            <a:extLst>
              <a:ext uri="{FF2B5EF4-FFF2-40B4-BE49-F238E27FC236}">
                <a16:creationId xmlns:a16="http://schemas.microsoft.com/office/drawing/2014/main" id="{91C711F4-1BF8-47DF-98EA-4ABB4188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36" y="1318079"/>
            <a:ext cx="7540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http://dog.syuriken.jp/img/i/free/free-lime1.jpg">
            <a:extLst>
              <a:ext uri="{FF2B5EF4-FFF2-40B4-BE49-F238E27FC236}">
                <a16:creationId xmlns:a16="http://schemas.microsoft.com/office/drawing/2014/main" id="{594C7883-CD82-4A9D-808F-F50D918D6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6" y="1319918"/>
            <a:ext cx="696912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E10F2DE-280F-4502-86DA-7667DF87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1838" y="3979035"/>
            <a:ext cx="3389312" cy="25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AutoShape 34">
            <a:extLst>
              <a:ext uri="{FF2B5EF4-FFF2-40B4-BE49-F238E27FC236}">
                <a16:creationId xmlns:a16="http://schemas.microsoft.com/office/drawing/2014/main" id="{ED3BE880-29A9-4489-8FC8-3744D617C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9725" y="1425141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008000">
              <a:alpha val="50195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49C08B7A-4E78-4D54-B4F3-F87A71CCA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4500" y="2190839"/>
            <a:ext cx="1447800" cy="539972"/>
          </a:xfrm>
          <a:prstGeom prst="wedgeRoundRectCallout">
            <a:avLst>
              <a:gd name="adj1" fmla="val 43138"/>
              <a:gd name="adj2" fmla="val 109427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15-20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remained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E9D08804-92BB-4F77-8EA6-583E52651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765" y="501629"/>
            <a:ext cx="1592580" cy="593969"/>
          </a:xfrm>
          <a:prstGeom prst="wedgeRoundRectCallout">
            <a:avLst>
              <a:gd name="adj1" fmla="val 49343"/>
              <a:gd name="adj2" fmla="val 108333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10-20 </a:t>
            </a:r>
            <a:r>
              <a:rPr lang="el-GR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μ</a:t>
            </a: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g/L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Verdana" panose="020B0604030504040204" pitchFamily="34" charset="0"/>
              </a:rPr>
              <a:t>generated</a:t>
            </a:r>
          </a:p>
        </p:txBody>
      </p:sp>
      <p:sp>
        <p:nvSpPr>
          <p:cNvPr id="17" name="AutoShape 34">
            <a:extLst>
              <a:ext uri="{FF2B5EF4-FFF2-40B4-BE49-F238E27FC236}">
                <a16:creationId xmlns:a16="http://schemas.microsoft.com/office/drawing/2014/main" id="{BB285FD7-B24C-40A3-A8D4-9904498CE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9793" y="1506289"/>
            <a:ext cx="457200" cy="2057400"/>
          </a:xfrm>
          <a:prstGeom prst="upArrow">
            <a:avLst>
              <a:gd name="adj1" fmla="val 50000"/>
              <a:gd name="adj2" fmla="val 112500"/>
            </a:avLst>
          </a:prstGeom>
          <a:solidFill>
            <a:srgbClr val="008000">
              <a:alpha val="50195"/>
            </a:srgbClr>
          </a:solidFill>
          <a:ln w="25400" algn="ctr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FB76DC5E-3C10-4335-9CD1-7D21D4015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701" y="6260272"/>
            <a:ext cx="9051925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ja-JP" sz="1200" dirty="0"/>
              <a:t>6)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2010a. </a:t>
            </a:r>
            <a:r>
              <a:rPr lang="ja-JP" altLang="en-US" sz="1200" dirty="0"/>
              <a:t> </a:t>
            </a:r>
            <a:r>
              <a:rPr lang="en-US" altLang="ja-JP" sz="1200" dirty="0"/>
              <a:t>7)</a:t>
            </a:r>
            <a:r>
              <a:rPr lang="ja-JP" altLang="en-US" sz="1200" dirty="0"/>
              <a:t> </a:t>
            </a:r>
            <a:r>
              <a:rPr lang="en-US" altLang="ja-JP" sz="1200" dirty="0"/>
              <a:t>Takoi </a:t>
            </a:r>
            <a:r>
              <a:rPr lang="en-US" altLang="ja-JP" sz="1200" i="1" dirty="0"/>
              <a:t>et al</a:t>
            </a:r>
            <a:r>
              <a:rPr lang="en-US" altLang="ja-JP" sz="1200" dirty="0"/>
              <a:t>., 2010b.</a:t>
            </a:r>
            <a:r>
              <a:rPr lang="ja-JP" altLang="en-US" sz="1200" dirty="0"/>
              <a:t>  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645022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ster Brewers">
      <a:dk1>
        <a:sysClr val="windowText" lastClr="000000"/>
      </a:dk1>
      <a:lt1>
        <a:sysClr val="window" lastClr="FFFFFF"/>
      </a:lt1>
      <a:dk2>
        <a:srgbClr val="545759"/>
      </a:dk2>
      <a:lt2>
        <a:srgbClr val="D8D8D8"/>
      </a:lt2>
      <a:accent1>
        <a:srgbClr val="CD9700"/>
      </a:accent1>
      <a:accent2>
        <a:srgbClr val="000000"/>
      </a:accent2>
      <a:accent3>
        <a:srgbClr val="A42035"/>
      </a:accent3>
      <a:accent4>
        <a:srgbClr val="545759"/>
      </a:accent4>
      <a:accent5>
        <a:srgbClr val="A5A5A5"/>
      </a:accent5>
      <a:accent6>
        <a:srgbClr val="D8D8D8"/>
      </a:accent6>
      <a:hlink>
        <a:srgbClr val="CD9700"/>
      </a:hlink>
      <a:folHlink>
        <a:srgbClr val="A42035"/>
      </a:folHlink>
    </a:clrScheme>
    <a:fontScheme name="Custom 18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98E48DF207BC498FDEC5380BE41383" ma:contentTypeVersion="2" ma:contentTypeDescription="Create a new document." ma:contentTypeScope="" ma:versionID="9a851b1bfb6feb8cb72be1ea783b5e8e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76306148d0f7b992e79f2d9b1f249a81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834016-6C42-4B64-BE1B-8E4835E2B222}"/>
</file>

<file path=customXml/itemProps2.xml><?xml version="1.0" encoding="utf-8"?>
<ds:datastoreItem xmlns:ds="http://schemas.openxmlformats.org/officeDocument/2006/customXml" ds:itemID="{27172419-F87E-4B72-AB63-B15DCEF3A989}"/>
</file>

<file path=customXml/itemProps3.xml><?xml version="1.0" encoding="utf-8"?>
<ds:datastoreItem xmlns:ds="http://schemas.openxmlformats.org/officeDocument/2006/customXml" ds:itemID="{D30C31E0-472C-45D0-BDC0-17F194B915A8}"/>
</file>

<file path=docProps/app.xml><?xml version="1.0" encoding="utf-8"?>
<Properties xmlns="http://schemas.openxmlformats.org/officeDocument/2006/extended-properties" xmlns:vt="http://schemas.openxmlformats.org/officeDocument/2006/docPropsVTypes">
  <TotalTime>16726</TotalTime>
  <Words>5283</Words>
  <Application>Microsoft Office PowerPoint</Application>
  <PresentationFormat>ワイド画面</PresentationFormat>
  <Paragraphs>674</Paragraphs>
  <Slides>57</Slides>
  <Notes>57</Notes>
  <HiddenSlides>2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57</vt:i4>
      </vt:variant>
    </vt:vector>
  </HeadingPairs>
  <TitlesOfParts>
    <vt:vector size="65" baseType="lpstr">
      <vt:lpstr>Arial</vt:lpstr>
      <vt:lpstr>Arial Black</vt:lpstr>
      <vt:lpstr>Calibri</vt:lpstr>
      <vt:lpstr>Courier New</vt:lpstr>
      <vt:lpstr>Symbol</vt:lpstr>
      <vt:lpstr>Verdana</vt:lpstr>
      <vt:lpstr>Wingdings</vt:lpstr>
      <vt:lpstr>Office Theme</vt:lpstr>
      <vt:lpstr>Study on characteristic aroma in special beers brewed with coriander seeds: Profiling of flavor compounds derived from different growing areas       Kiyoshi Takoi, PhD SAPPORO BREWERIES LTD.</vt:lpstr>
      <vt:lpstr>- Introduction - Search of area-specific compounds    in coriander seeds - Comparison of flavor profiles     in beers with coriander seeds     from different growing areas - Sensory effect of area-specific     compounds - Conclusions</vt:lpstr>
      <vt:lpstr>- Introduction - Search of area-specific compounds    in coriander seeds - Comparison of flavor profiles     in beers with coriander seeds     from different growing areas - Sensory effect of area-specific     compounds - Conclusions</vt:lpstr>
      <vt:lpstr>What are coriander seeds?</vt:lpstr>
      <vt:lpstr>What are coriander seeds?</vt:lpstr>
      <vt:lpstr>Coriander seeds in the brewing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What are coriander seeds?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Coriander seeds in the brewing </vt:lpstr>
      <vt:lpstr>Coriander seeds in the brewing </vt:lpstr>
      <vt:lpstr>PowerPoint プレゼンテーション</vt:lpstr>
      <vt:lpstr>PowerPoint プレゼンテーション</vt:lpstr>
      <vt:lpstr>Objectives of this study</vt:lpstr>
      <vt:lpstr>- Introduction - Search of area-specific compounds    in coriander seeds - Comparison of flavor profiles     in beers with coriander seeds     from different growing areas - Sensory effect of area-specific     compounds - Conclusions</vt:lpstr>
      <vt:lpstr>PowerPoint プレゼンテーション</vt:lpstr>
      <vt:lpstr>SCAN data of different coriander seeds with GC-MS (SCAN mode)</vt:lpstr>
      <vt:lpstr>SCAN data of different coriander seeds with GC-MS (SCAN mode)</vt:lpstr>
      <vt:lpstr>SCAN data of different coriander seeds with GC-MS (SCAN mode)</vt:lpstr>
      <vt:lpstr>SCAN data of different coriander seeds with GC-MS (SCAN mode)</vt:lpstr>
      <vt:lpstr>Candidate compounds specific for Bulgarian coriander seeds</vt:lpstr>
      <vt:lpstr>PowerPoint プレゼンテーション</vt:lpstr>
      <vt:lpstr>- Introduction - Search of area-specific compounds    in coriander seeds - Comparison of flavor profiles     in beers with coriander seeds     from different growing areas - Sensory effect of area-specific     compounds - Conclusions</vt:lpstr>
      <vt:lpstr>PowerPoint プレゼンテーション</vt:lpstr>
      <vt:lpstr>Quantification of candidate compounds specific for Bulgarian coriander seeds</vt:lpstr>
      <vt:lpstr>Quantification of candidate compounds specific for Bulgarian coriander seeds</vt:lpstr>
      <vt:lpstr>Quantification of candidate compounds specific for Bulgarian coriander seeds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- Introduction - Search of area-specific compounds    in coriander seeds - Comparison of flavor profiles     in beers with coriander seeds     from different growing areas - Sensory effect of area-specific     compounds - Conclusions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- Introduction - Search of area-specific compounds    in coriander seeds - Comparison of flavor profiles     in beers with coriander seeds     from different growing areas - Sensory effect of area-specific     compounds - Conclusions</vt:lpstr>
      <vt:lpstr>PowerPoint プレゼンテーション</vt:lpstr>
      <vt:lpstr>PowerPoint プレゼンテーション</vt:lpstr>
      <vt:lpstr>Resources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</dc:creator>
  <cp:lastModifiedBy>蛸井　潔</cp:lastModifiedBy>
  <cp:revision>106</cp:revision>
  <cp:lastPrinted>2023-09-13T00:35:48Z</cp:lastPrinted>
  <dcterms:created xsi:type="dcterms:W3CDTF">2021-04-21T17:24:54Z</dcterms:created>
  <dcterms:modified xsi:type="dcterms:W3CDTF">2023-09-16T07:54:37Z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0x0101006798E48DF207BC498FDEC5380BE41383</vt:lpwstr>
  </property>
</Properties>
</file>